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2"/>
  </p:notesMasterIdLst>
  <p:sldIdLst>
    <p:sldId id="385" r:id="rId2"/>
    <p:sldId id="383" r:id="rId3"/>
    <p:sldId id="386" r:id="rId4"/>
    <p:sldId id="395" r:id="rId5"/>
    <p:sldId id="388" r:id="rId6"/>
    <p:sldId id="389" r:id="rId7"/>
    <p:sldId id="390" r:id="rId8"/>
    <p:sldId id="391" r:id="rId9"/>
    <p:sldId id="392" r:id="rId10"/>
    <p:sldId id="394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4F4"/>
    <a:srgbClr val="004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C4219-43C7-419E-A560-55CC05F56F8D}" type="datetimeFigureOut">
              <a:rPr lang="x-none" smtClean="0"/>
              <a:t>12.12.2024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0336A-35A9-4FFF-894F-E1E07BC737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48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8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8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4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2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5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3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3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6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3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0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4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775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ЖЕКЕ МЕКТЕПКЕ ДЕЙІНГІ МЕКЕМЕЛЕР  </a:t>
            </a:r>
            <a:r>
              <a:rPr lang="kk-KZ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«НҰРСУЛТАН»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85CE46-AB4D-40A6-E050-3814570EBCD4}"/>
              </a:ext>
            </a:extLst>
          </p:cNvPr>
          <p:cNvSpPr/>
          <p:nvPr/>
        </p:nvSpPr>
        <p:spPr>
          <a:xfrm>
            <a:off x="282747" y="2566218"/>
            <a:ext cx="5813253" cy="237300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Нұрсұлтан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балабақшаларының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міндеттері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арттыруға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еркін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мәдени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білімді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рухани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сау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белсенді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тұлғаны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дамытуға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ықпал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қауіпсіз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жайлы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жағдайлар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қолжетімді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кеңістіктік-білім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инклюзивті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орта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AAE99C8-F34A-9665-0187-6D0ED57AD18C}"/>
              </a:ext>
            </a:extLst>
          </p:cNvPr>
          <p:cNvSpPr/>
          <p:nvPr/>
        </p:nvSpPr>
        <p:spPr>
          <a:xfrm>
            <a:off x="6391922" y="5025154"/>
            <a:ext cx="5597231" cy="157641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көші-қон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ағыны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туу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деңгейі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халқы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тығыз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орналасқан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құрылыстарда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(Алтын Орда,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НұрСити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т. б.)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ұйымдарда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орын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тапшылығы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проблемасын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шешу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BCD4424-C11C-AE92-C862-B84711AF6142}"/>
              </a:ext>
            </a:extLst>
          </p:cNvPr>
          <p:cNvSpPr/>
          <p:nvPr/>
        </p:nvSpPr>
        <p:spPr>
          <a:xfrm>
            <a:off x="263844" y="912042"/>
            <a:ext cx="5938019" cy="15298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Нұрсұлтан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балабақшалар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желісінде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балабақша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тәрбиемен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берумен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1500 бала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қамтылған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тапсырыс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үлесімен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85%</a:t>
            </a:r>
            <a:endParaRPr lang="ru-RU" sz="18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9289F45-08B2-DEC0-B402-DABC1F492EF5}"/>
              </a:ext>
            </a:extLst>
          </p:cNvPr>
          <p:cNvSpPr/>
          <p:nvPr/>
        </p:nvSpPr>
        <p:spPr>
          <a:xfrm>
            <a:off x="6391922" y="983835"/>
            <a:ext cx="5409461" cy="3816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93370"/>
            <a:r>
              <a:rPr lang="ru-RU" b="1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Жеке </a:t>
            </a:r>
            <a:r>
              <a:rPr lang="ru-RU" b="1" dirty="0" err="1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балабақшаларды</a:t>
            </a:r>
            <a:r>
              <a:rPr lang="ru-RU" b="1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ашудың</a:t>
            </a:r>
            <a:r>
              <a:rPr lang="ru-RU" b="1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өзектілігі</a:t>
            </a:r>
            <a:r>
              <a:rPr lang="ru-RU" sz="1600" dirty="0">
                <a:effectLst/>
              </a:rPr>
              <a:t>: - *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қала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қызметтері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нарығындағы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тұтынушылық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сұранысты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қанағаттандыру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7912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нарықта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қызметтер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көлемін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ұлғайту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912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қала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тұрғындарының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жұмыспен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қамтылуының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өсуі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912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1,5 - 2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қабылдауды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ұлғайту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ұйымдар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желісін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кеңейту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912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тілінде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оқытатын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ұйымдар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желісін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кеңейту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балабақшаларда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тілде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кәсіпорынның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оң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имиджін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1600" dirty="0">
                <a:effectLst/>
              </a:rPr>
              <a:t>;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0F959B-790D-AFD6-A96B-D2F6507B6E78}"/>
              </a:ext>
            </a:extLst>
          </p:cNvPr>
          <p:cNvSpPr/>
          <p:nvPr/>
        </p:nvSpPr>
        <p:spPr>
          <a:xfrm>
            <a:off x="263844" y="5145913"/>
            <a:ext cx="5691256" cy="1365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Нұрсұлтан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балабақшаларын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дамытудың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стратегиясы</a:t>
            </a:r>
            <a:r>
              <a:rPr lang="kk-K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заманауи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сұранысқа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беделді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инновацияларға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болу</a:t>
            </a:r>
            <a:r>
              <a:rPr lang="ru-RU" dirty="0">
                <a:effectLst/>
              </a:rPr>
              <a:t>.</a:t>
            </a:r>
            <a:endParaRPr lang="ru-RU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BB06A-15E2-DA4A-993B-E9026B17A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" y="124287"/>
            <a:ext cx="747065" cy="5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12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ЕҢ БАСТЫСЫ "НҰРСҰЛТАН" БІЛІМ БЕРУ МЕКЕМЕЛЕРІ ТУРАЛЫ</a:t>
            </a:r>
            <a:endParaRPr lang="ru-RU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2862" y="994299"/>
            <a:ext cx="11398928" cy="552191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ұсақ-түйекте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балаларға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қамқорлық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сезілетін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көпфункционалды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балабақшалар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желісі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ұйымдар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жүйесінің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ұйымдастырылуы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стильді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ойластырылған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дизайны, бала мен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ата-ананың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сұраныстарына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келетін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кеңістікті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заманауи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технологиялар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техника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ресурстары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есебінен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құрылатын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қауіпсіздіктің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деңгейі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санының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ересектер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санына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қатынасы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балаларға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көзқарас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,; 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жан-жақты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күнделікті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тәжірибеге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тоқылған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қажеттіліктеріне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қабілеттеріне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жауап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беретін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мұғалім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арасындағы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даму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процесін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әрекеттесуді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ашықтықты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ата-аналармен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тығыз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ынтымақтастық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пен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іс-қимылды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түсіністік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атмосферасын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мүдделер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қауымдастығын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қарым-қатынасқа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оң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көзқарасты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қолдауды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көздейтін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нысаналы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бағдарларды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біздің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желіміздің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білікті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мамандары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қызметкерлері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әрқашан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ата-аналардың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мақсаттарды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тілектерін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тыңдайды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баланы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сәби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кезінен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бітіргенге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дені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сау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тәуелсіз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ізденімпаз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коммуникативті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сыни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тұрғыдан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ойлайтын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тәрбиелеу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24B348-E941-81F1-C8D4-DEE4EAFB8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" y="124287"/>
            <a:ext cx="702676" cy="6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1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NURSULTAN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r>
              <a:rPr lang="ru-RU" sz="2000" dirty="0">
                <a:effectLst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МЕКТЕПКЕ ДЕЙІНГІ МЕКЕМЕЛЕР ЖЕЛІСІН </a:t>
            </a:r>
            <a:b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БАСҚАРУДЫҢ ҰЙЫМДЫҚ ҚҰРЫЛЫМЫ</a:t>
            </a:r>
            <a:endParaRPr lang="ru-RU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084764" y="904645"/>
            <a:ext cx="9574570" cy="1218522"/>
            <a:chOff x="4112461" y="-540714"/>
            <a:chExt cx="1616269" cy="5292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112461" y="-540714"/>
              <a:ext cx="1248402" cy="159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ҚҰРЫЛТАЙШЫ </a:t>
              </a:r>
              <a:r>
                <a:rPr lang="kk-KZ" b="1" kern="0" dirty="0">
                  <a:solidFill>
                    <a:srgbClr val="002060"/>
                  </a:solidFill>
                  <a:latin typeface="Arial"/>
                </a:rPr>
                <a:t> ШАВЛЕТОВА А.Қ.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35324" y="-300119"/>
              <a:ext cx="1193406" cy="288685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angle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ru-RU" sz="125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  <a:p>
              <a:pPr marL="228600" marR="0" lvl="0" indent="0" algn="ctr" defTabSz="57854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0170" algn="l"/>
                  <a:tab pos="457200" algn="l"/>
                </a:tabLst>
                <a:defRPr/>
              </a:pPr>
              <a:r>
                <a:rPr lang="ru-RU" sz="16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ДИРЕКТОРДЫҢ ОҚУ-ТӘРБИЕ РАБОТЕ ЖӨНІНДЕГІ ОРЫНБАСАРЫ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85CE46-AB4D-40A6-E050-3814570EBCD4}"/>
              </a:ext>
            </a:extLst>
          </p:cNvPr>
          <p:cNvSpPr/>
          <p:nvPr/>
        </p:nvSpPr>
        <p:spPr>
          <a:xfrm>
            <a:off x="738352" y="2297106"/>
            <a:ext cx="2321513" cy="80251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5" marR="0" lvl="0" indent="228600" defTabSz="57854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1760" algn="l"/>
              </a:tabLst>
              <a:defRPr/>
            </a:pPr>
            <a:endParaRPr kumimoji="0" lang="ru-RU" sz="10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18415" marR="0" lvl="0" indent="228600" defTabSz="57854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1760" algn="l"/>
              </a:tabLst>
              <a:defRPr/>
            </a:pP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" marR="0" lvl="0" defTabSz="57854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1176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18415" marR="0" lvl="0" algn="ctr" defTabSz="57854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11760" algn="l"/>
              </a:tabLst>
              <a:defRPr/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МЕКТЕПКЕ ДЕЙІНГІ МЕКЕМЕЛЕРДІҢ ЕСЕПШІЛЕРІ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defTabSz="578541"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111760" algn="l"/>
                <a:tab pos="457200" algn="l"/>
              </a:tabLst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C3380B-F676-38A4-5B3F-9C4BAEC102A4}"/>
              </a:ext>
            </a:extLst>
          </p:cNvPr>
          <p:cNvSpPr/>
          <p:nvPr/>
        </p:nvSpPr>
        <p:spPr>
          <a:xfrm>
            <a:off x="384727" y="3233710"/>
            <a:ext cx="2953533" cy="67710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5" marR="0" lvl="0" indent="228600" defTabSz="57854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1760" algn="l"/>
              </a:tabLst>
              <a:defRPr/>
            </a:pPr>
            <a:endParaRPr kumimoji="0" lang="ru-RU" sz="10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18415" marR="0" lvl="0" indent="228600" defTabSz="57854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1760" algn="l"/>
              </a:tabLst>
              <a:defRPr/>
            </a:pP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" marR="0" lvl="0" algn="ctr" defTabSz="57854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11760" algn="l"/>
              </a:tabLst>
              <a:defRPr/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ДИРЕКТОРДЫҢ ШАРУАШЫЛЫҚ ЖӨНІНДЕГІ ОРЫНБАСАРЫ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7CDAF02-7EBC-66CB-0D30-B555A7D146C2}"/>
              </a:ext>
            </a:extLst>
          </p:cNvPr>
          <p:cNvSpPr/>
          <p:nvPr/>
        </p:nvSpPr>
        <p:spPr>
          <a:xfrm>
            <a:off x="8815525" y="2335759"/>
            <a:ext cx="28438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«НҰРСУЛТАН 7777»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294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орын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6FA8063-B27E-9599-A5EC-52C7BB7A1258}"/>
              </a:ext>
            </a:extLst>
          </p:cNvPr>
          <p:cNvSpPr/>
          <p:nvPr/>
        </p:nvSpPr>
        <p:spPr>
          <a:xfrm>
            <a:off x="6353444" y="2337653"/>
            <a:ext cx="198121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«НҰРСУЛТАН 77»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75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орын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3C0C0C5-9DAE-5FD4-8277-86D269EAFBD6}"/>
              </a:ext>
            </a:extLst>
          </p:cNvPr>
          <p:cNvSpPr/>
          <p:nvPr/>
        </p:nvSpPr>
        <p:spPr>
          <a:xfrm>
            <a:off x="3741937" y="2317896"/>
            <a:ext cx="213064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«НҰРСУЛТАН 7»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263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орын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C47A9E-CBF3-1050-157D-1DE39C14B637}"/>
              </a:ext>
            </a:extLst>
          </p:cNvPr>
          <p:cNvSpPr/>
          <p:nvPr/>
        </p:nvSpPr>
        <p:spPr>
          <a:xfrm>
            <a:off x="3651810" y="3137296"/>
            <a:ext cx="213064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«НҰРСУЛТАН 55»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75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орын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AF65AF1-CBFB-1066-FA14-42AF54746C15}"/>
              </a:ext>
            </a:extLst>
          </p:cNvPr>
          <p:cNvSpPr/>
          <p:nvPr/>
        </p:nvSpPr>
        <p:spPr>
          <a:xfrm>
            <a:off x="6096000" y="3135525"/>
            <a:ext cx="27195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«БАЛАЖАН 2030»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152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орын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7236DD-23B0-4636-DAC0-26D91F9F11C2}"/>
              </a:ext>
            </a:extLst>
          </p:cNvPr>
          <p:cNvSpPr/>
          <p:nvPr/>
        </p:nvSpPr>
        <p:spPr>
          <a:xfrm>
            <a:off x="9046417" y="3133754"/>
            <a:ext cx="253746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«НҰРСУЛТАН СИТИ» 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640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орын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AAE99C8-F34A-9665-0187-6D0ED57AD18C}"/>
              </a:ext>
            </a:extLst>
          </p:cNvPr>
          <p:cNvSpPr/>
          <p:nvPr/>
        </p:nvSpPr>
        <p:spPr>
          <a:xfrm>
            <a:off x="3923930" y="3804378"/>
            <a:ext cx="7735404" cy="132878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2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ПЕДАГОГИКАЛЫҚ ҰЖЫМДАРЫ</a:t>
            </a: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100-ге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жуық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мұғалім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тәрбиешілер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мекемесінің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мұғалімдері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жаттықтырушылар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психологтар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логопедтер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музыка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жетекшілері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Жарнамада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СММ,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мобилографтар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9FED3A9-35C5-7C37-FA68-4BE0D528086F}"/>
              </a:ext>
            </a:extLst>
          </p:cNvPr>
          <p:cNvSpPr/>
          <p:nvPr/>
        </p:nvSpPr>
        <p:spPr>
          <a:xfrm>
            <a:off x="388613" y="4013589"/>
            <a:ext cx="3090901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ТӘРБИЕШІ КҚМЕКШІЛЕРІ</a:t>
            </a:r>
            <a:endParaRPr lang="ru-RU" sz="1400" kern="0" dirty="0">
              <a:solidFill>
                <a:srgbClr val="002060"/>
              </a:solidFill>
              <a:latin typeface="Arial"/>
            </a:endParaRP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B3D69DF-46D6-CC17-A2D5-B5EBECAAF351}"/>
              </a:ext>
            </a:extLst>
          </p:cNvPr>
          <p:cNvSpPr/>
          <p:nvPr/>
        </p:nvSpPr>
        <p:spPr>
          <a:xfrm>
            <a:off x="350666" y="4905511"/>
            <a:ext cx="339127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ҚЫЗМЕТ КӨРСЕТУ ПЕРСОНАЛЫ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BCD4424-C11C-AE92-C862-B84711AF6142}"/>
              </a:ext>
            </a:extLst>
          </p:cNvPr>
          <p:cNvSpPr/>
          <p:nvPr/>
        </p:nvSpPr>
        <p:spPr>
          <a:xfrm>
            <a:off x="608118" y="1472870"/>
            <a:ext cx="3484502" cy="646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2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ҚАРЖЫ ДИРЕКТОРЫ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9289F45-08B2-DEC0-B402-DABC1F492EF5}"/>
              </a:ext>
            </a:extLst>
          </p:cNvPr>
          <p:cNvSpPr/>
          <p:nvPr/>
        </p:nvSpPr>
        <p:spPr>
          <a:xfrm>
            <a:off x="4243526" y="5204582"/>
            <a:ext cx="705774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МЕКТЕПКЕ ДЕЙІНГІ МЕКЕМЕЛЕРДІҢ АТА-АНАЛАРЫ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AB3FE-2414-63A0-CC3B-E76B69712019}"/>
              </a:ext>
            </a:extLst>
          </p:cNvPr>
          <p:cNvSpPr/>
          <p:nvPr/>
        </p:nvSpPr>
        <p:spPr>
          <a:xfrm>
            <a:off x="4199138" y="5804539"/>
            <a:ext cx="7146522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ББ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ҚББ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ҰО «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Өрлеу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Гуманитар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лық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колледжі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0D891A-6055-8825-8BB7-94B13DB1601C}"/>
              </a:ext>
            </a:extLst>
          </p:cNvPr>
          <p:cNvSpPr/>
          <p:nvPr/>
        </p:nvSpPr>
        <p:spPr>
          <a:xfrm>
            <a:off x="377298" y="5674662"/>
            <a:ext cx="338683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қызметкерлер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150-ден </a:t>
            </a:r>
            <a:r>
              <a:rPr lang="ru-RU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орны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құрылды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3864A10-F532-66CA-C31C-B216B5EEA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5" y="124287"/>
            <a:ext cx="738187" cy="6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720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4F4"/>
                </a:solidFill>
                <a:effectLst/>
              </a:rPr>
              <a:t>          БІЛІМ БЕРУ МЕКЕМЕЛЕРІН АШУДЫҢ ХРОНОЛОГИЯСЫ МЕН ПЕРСПЕКТИВАСЫ</a:t>
            </a:r>
            <a:endParaRPr lang="ru-RU" sz="2800" b="1" dirty="0">
              <a:solidFill>
                <a:srgbClr val="FFF4F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04335" y="2929631"/>
            <a:ext cx="1864310" cy="78300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b="1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ЖОБАДА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7CDAF02-7EBC-66CB-0D30-B555A7D146C2}"/>
              </a:ext>
            </a:extLst>
          </p:cNvPr>
          <p:cNvSpPr/>
          <p:nvPr/>
        </p:nvSpPr>
        <p:spPr>
          <a:xfrm>
            <a:off x="540793" y="4754522"/>
            <a:ext cx="27195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«НҰРСУЛТАН 7777» 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2022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жыл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6FA8063-B27E-9599-A5EC-52C7BB7A1258}"/>
              </a:ext>
            </a:extLst>
          </p:cNvPr>
          <p:cNvSpPr/>
          <p:nvPr/>
        </p:nvSpPr>
        <p:spPr>
          <a:xfrm>
            <a:off x="540793" y="3825847"/>
            <a:ext cx="27195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«НҰРСУЛТАН 77» 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2021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жыл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3C0C0C5-9DAE-5FD4-8277-86D269EAFBD6}"/>
              </a:ext>
            </a:extLst>
          </p:cNvPr>
          <p:cNvSpPr/>
          <p:nvPr/>
        </p:nvSpPr>
        <p:spPr>
          <a:xfrm>
            <a:off x="540793" y="2838901"/>
            <a:ext cx="27195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«НҰРСУЛТАН 7»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2021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жыл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C47A9E-CBF3-1050-157D-1DE39C14B637}"/>
              </a:ext>
            </a:extLst>
          </p:cNvPr>
          <p:cNvSpPr/>
          <p:nvPr/>
        </p:nvSpPr>
        <p:spPr>
          <a:xfrm>
            <a:off x="540793" y="1089484"/>
            <a:ext cx="27195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«НҰРСУЛТАН 55» 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2019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жыл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AF65AF1-CBFB-1066-FA14-42AF54746C15}"/>
              </a:ext>
            </a:extLst>
          </p:cNvPr>
          <p:cNvSpPr/>
          <p:nvPr/>
        </p:nvSpPr>
        <p:spPr>
          <a:xfrm>
            <a:off x="540793" y="1933268"/>
            <a:ext cx="27195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«БАЛАЖАН» 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2020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жыл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7236DD-23B0-4636-DAC0-26D91F9F11C2}"/>
              </a:ext>
            </a:extLst>
          </p:cNvPr>
          <p:cNvSpPr/>
          <p:nvPr/>
        </p:nvSpPr>
        <p:spPr>
          <a:xfrm>
            <a:off x="540793" y="5683197"/>
            <a:ext cx="27195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«НҰРСУЛТАН СИТИ» 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2024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жыл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AAE99C8-F34A-9665-0187-6D0ED57AD18C}"/>
              </a:ext>
            </a:extLst>
          </p:cNvPr>
          <p:cNvSpPr/>
          <p:nvPr/>
        </p:nvSpPr>
        <p:spPr>
          <a:xfrm>
            <a:off x="3968318" y="1084852"/>
            <a:ext cx="7972149" cy="155469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r>
              <a:rPr lang="ru-RU" sz="1600" b="1" dirty="0" err="1">
                <a:effectLst/>
              </a:rPr>
              <a:t>Ақтөбе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облысы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бойынша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дене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шынықтыру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және</a:t>
            </a:r>
            <a:r>
              <a:rPr lang="ru-RU" sz="1600" b="1" dirty="0">
                <a:effectLst/>
              </a:rPr>
              <a:t> спорт </a:t>
            </a:r>
            <a:r>
              <a:rPr lang="ru-RU" sz="1600" b="1" dirty="0" err="1">
                <a:effectLst/>
              </a:rPr>
              <a:t>басқармасы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қаржыландыратын</a:t>
            </a:r>
            <a:r>
              <a:rPr lang="ru-RU" sz="1600" b="1" dirty="0">
                <a:effectLst/>
              </a:rPr>
              <a:t> "АРТСПОРТ" </a:t>
            </a:r>
            <a:r>
              <a:rPr lang="ru-RU" sz="1600" b="1" dirty="0" err="1">
                <a:effectLst/>
              </a:rPr>
              <a:t>ұлттық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бағдарламасы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бойынша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жұмыс</a:t>
            </a:r>
            <a:r>
              <a:rPr lang="ru-RU" sz="1600" b="1" dirty="0">
                <a:effectLst/>
              </a:rPr>
              <a:t>: </a:t>
            </a: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r>
              <a:rPr lang="ru-RU" sz="1600" b="1" dirty="0">
                <a:effectLst/>
              </a:rPr>
              <a:t>"НҰР СИТИ" </a:t>
            </a:r>
            <a:r>
              <a:rPr lang="ru-RU" sz="1600" b="1" dirty="0" err="1">
                <a:effectLst/>
              </a:rPr>
              <a:t>ауданының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мектеп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жасындағы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балалар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үшін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тегін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негізде</a:t>
            </a:r>
            <a:r>
              <a:rPr lang="ru-RU" sz="1600" b="1" dirty="0">
                <a:effectLst/>
              </a:rPr>
              <a:t> каратэ, </a:t>
            </a:r>
            <a:r>
              <a:rPr lang="ru-RU" sz="1600" b="1" dirty="0" err="1">
                <a:effectLst/>
              </a:rPr>
              <a:t>таэквандо,тагыз-көмек</a:t>
            </a:r>
            <a:r>
              <a:rPr lang="ru-RU" sz="1600" b="1" dirty="0">
                <a:effectLst/>
              </a:rPr>
              <a:t>, казак-</a:t>
            </a:r>
            <a:r>
              <a:rPr lang="ru-RU" sz="1600" b="1" dirty="0" err="1">
                <a:effectLst/>
              </a:rPr>
              <a:t>күрес</a:t>
            </a:r>
            <a:r>
              <a:rPr lang="ru-RU" sz="1600" b="1" dirty="0">
                <a:effectLst/>
              </a:rPr>
              <a:t>, футзал, бассейн, </a:t>
            </a:r>
            <a:r>
              <a:rPr lang="ru-RU" sz="1600" b="1" dirty="0" err="1">
                <a:effectLst/>
              </a:rPr>
              <a:t>тұз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шахтасы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секцияларын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ашу</a:t>
            </a:r>
            <a:r>
              <a:rPr lang="ru-RU" sz="1600" b="1" dirty="0">
                <a:effectLst/>
              </a:rPr>
              <a:t> (</a:t>
            </a:r>
            <a:r>
              <a:rPr lang="ru-RU" sz="1600" b="1" dirty="0" err="1">
                <a:effectLst/>
              </a:rPr>
              <a:t>балалар</a:t>
            </a:r>
            <a:r>
              <a:rPr lang="ru-RU" sz="1600" b="1" dirty="0">
                <a:effectLst/>
              </a:rPr>
              <a:t> мен </a:t>
            </a:r>
            <a:r>
              <a:rPr lang="ru-RU" sz="1600" b="1" dirty="0" err="1">
                <a:effectLst/>
              </a:rPr>
              <a:t>ата-аналардың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сұранысы</a:t>
            </a:r>
            <a:r>
              <a:rPr lang="ru-RU" sz="1600" b="1" dirty="0">
                <a:effectLst/>
              </a:rPr>
              <a:t> </a:t>
            </a:r>
            <a:r>
              <a:rPr lang="ru-RU" sz="1600" b="1" dirty="0" err="1">
                <a:effectLst/>
              </a:rPr>
              <a:t>бойынша</a:t>
            </a:r>
            <a:r>
              <a:rPr lang="ru-RU" sz="1600" b="1" dirty="0">
                <a:effectLst/>
              </a:rPr>
              <a:t>)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9289F45-08B2-DEC0-B402-DABC1F492EF5}"/>
              </a:ext>
            </a:extLst>
          </p:cNvPr>
          <p:cNvSpPr/>
          <p:nvPr/>
        </p:nvSpPr>
        <p:spPr>
          <a:xfrm>
            <a:off x="3644284" y="5797969"/>
            <a:ext cx="310274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>
                <a:effectLst/>
              </a:rPr>
              <a:t>Облыстық</a:t>
            </a:r>
            <a:r>
              <a:rPr lang="ru-RU" b="1" dirty="0">
                <a:effectLst/>
              </a:rPr>
              <a:t> </a:t>
            </a:r>
            <a:r>
              <a:rPr lang="ru-RU" b="1" dirty="0"/>
              <a:t>эксперимент</a:t>
            </a:r>
            <a:r>
              <a:rPr lang="ru-RU" b="1" dirty="0">
                <a:effectLst/>
              </a:rPr>
              <a:t> "ЖАСЫЛ БАЛАБАҚША"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B451D8-8716-A0A9-D945-426ACB21D335}"/>
              </a:ext>
            </a:extLst>
          </p:cNvPr>
          <p:cNvSpPr/>
          <p:nvPr/>
        </p:nvSpPr>
        <p:spPr>
          <a:xfrm>
            <a:off x="6006491" y="2748505"/>
            <a:ext cx="5850384" cy="112061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2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r>
              <a:rPr lang="ru-RU" b="1" dirty="0" err="1">
                <a:effectLst/>
              </a:rPr>
              <a:t>Ерекше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білім</a:t>
            </a:r>
            <a:r>
              <a:rPr lang="ru-RU" b="1" dirty="0">
                <a:effectLst/>
              </a:rPr>
              <a:t> беру </a:t>
            </a:r>
            <a:r>
              <a:rPr lang="ru-RU" b="1" dirty="0" err="1">
                <a:effectLst/>
              </a:rPr>
              <a:t>қажеттіліктері</a:t>
            </a:r>
            <a:r>
              <a:rPr lang="ru-RU" b="1" dirty="0">
                <a:effectLst/>
              </a:rPr>
              <a:t> бар </a:t>
            </a:r>
            <a:r>
              <a:rPr lang="ru-RU" b="1" dirty="0" err="1">
                <a:effectLst/>
              </a:rPr>
              <a:t>балаларға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арналған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мектеп-колледждің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ашылуы</a:t>
            </a:r>
            <a:r>
              <a:rPr lang="ru-RU" b="1" dirty="0">
                <a:effectLst/>
              </a:rPr>
              <a:t> </a:t>
            </a: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r>
              <a:rPr lang="ru-RU" b="1" dirty="0">
                <a:effectLst/>
              </a:rPr>
              <a:t>(ЛУО, УУО) (3 </a:t>
            </a:r>
            <a:r>
              <a:rPr lang="ru-RU" b="1" dirty="0" err="1">
                <a:effectLst/>
              </a:rPr>
              <a:t>қабатты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ғимарат</a:t>
            </a:r>
            <a:r>
              <a:rPr lang="ru-RU" b="1" dirty="0">
                <a:effectLst/>
              </a:rPr>
              <a:t>)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B3CB81-CDBF-2677-4336-B682FC658F34}"/>
              </a:ext>
            </a:extLst>
          </p:cNvPr>
          <p:cNvSpPr/>
          <p:nvPr/>
        </p:nvSpPr>
        <p:spPr>
          <a:xfrm>
            <a:off x="3604335" y="4045775"/>
            <a:ext cx="8252540" cy="153454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2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r>
              <a:rPr lang="ru-RU" b="1" dirty="0" err="1">
                <a:effectLst/>
              </a:rPr>
              <a:t>Сатып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алынған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жерлерде</a:t>
            </a:r>
            <a:r>
              <a:rPr lang="ru-RU" b="1" dirty="0">
                <a:effectLst/>
              </a:rPr>
              <a:t> 1,4 гектар </a:t>
            </a:r>
            <a:r>
              <a:rPr lang="ru-RU" b="1" dirty="0" err="1">
                <a:effectLst/>
              </a:rPr>
              <a:t>жерде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сөйлеу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дамуын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түзетуді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қажет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ететін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мектеп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жасына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дейінгі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балалар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үшін</a:t>
            </a:r>
            <a:r>
              <a:rPr lang="ru-RU" b="1" dirty="0">
                <a:effectLst/>
              </a:rPr>
              <a:t> 350 </a:t>
            </a:r>
            <a:r>
              <a:rPr lang="ru-RU" b="1" dirty="0" err="1">
                <a:effectLst/>
              </a:rPr>
              <a:t>орыннан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тұратын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түзету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балабақшаларын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ашу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жоспарлануда</a:t>
            </a:r>
            <a:r>
              <a:rPr lang="ru-RU" b="1" dirty="0">
                <a:effectLst/>
              </a:rPr>
              <a:t> (Алтын Орда </a:t>
            </a:r>
            <a:r>
              <a:rPr lang="ru-RU" b="1" dirty="0" err="1">
                <a:effectLst/>
              </a:rPr>
              <a:t>ауданы</a:t>
            </a:r>
            <a:r>
              <a:rPr lang="ru-RU" b="1" dirty="0">
                <a:effectLst/>
              </a:rPr>
              <a:t>, </a:t>
            </a:r>
            <a:r>
              <a:rPr lang="ru-RU" b="1" dirty="0" err="1">
                <a:effectLst/>
              </a:rPr>
              <a:t>Нұр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Ақтөбе</a:t>
            </a:r>
            <a:r>
              <a:rPr lang="ru-RU" b="1" dirty="0">
                <a:effectLst/>
              </a:rPr>
              <a:t> (260 </a:t>
            </a:r>
            <a:r>
              <a:rPr lang="ru-RU" b="1" dirty="0" err="1">
                <a:effectLst/>
              </a:rPr>
              <a:t>мың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тұрғыны</a:t>
            </a:r>
            <a:r>
              <a:rPr lang="ru-RU" b="1" dirty="0">
                <a:effectLst/>
              </a:rPr>
              <a:t> бар, </a:t>
            </a:r>
            <a:r>
              <a:rPr lang="ru-RU" b="1" dirty="0" err="1">
                <a:effectLst/>
              </a:rPr>
              <a:t>түзету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балабақшалары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жоқ</a:t>
            </a:r>
            <a:r>
              <a:rPr lang="ru-RU" b="1" dirty="0">
                <a:effectLst/>
              </a:rPr>
              <a:t> )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322450-1728-D16B-3776-8B523EB8032E}"/>
              </a:ext>
            </a:extLst>
          </p:cNvPr>
          <p:cNvSpPr/>
          <p:nvPr/>
        </p:nvSpPr>
        <p:spPr>
          <a:xfrm>
            <a:off x="7130995" y="5802601"/>
            <a:ext cx="46200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effectLst/>
              </a:rPr>
              <a:t>Облыстық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err="1">
                <a:effectLst/>
              </a:rPr>
              <a:t>алаң</a:t>
            </a:r>
            <a:endParaRPr lang="ru-RU" sz="2000" b="1" dirty="0">
              <a:effectLst/>
            </a:endParaRP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effectLst/>
              </a:rPr>
              <a:t>"</a:t>
            </a:r>
            <a:r>
              <a:rPr lang="en-US" sz="2000" b="1" dirty="0">
                <a:effectLst/>
              </a:rPr>
              <a:t>Nursultan Alliance preschools"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BE9447-9888-756F-A0F7-DBEE44E74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" y="124287"/>
            <a:ext cx="702676" cy="6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6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</a:pP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Nursultan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77» балабақша</a:t>
            </a:r>
            <a:r>
              <a:rPr lang="kk-K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Қарғалы, 10/5</a:t>
            </a:r>
            <a:endParaRPr lang="ru-RU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36792" y="2450254"/>
            <a:ext cx="1988597" cy="62379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ЖОБАДА: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CE6136-756C-DE36-C8B4-CF69AEC2B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5" y="1135056"/>
            <a:ext cx="5734975" cy="2717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04A5DF-8A76-09FA-4F64-839D1A5E8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2" b="20776"/>
          <a:stretch/>
        </p:blipFill>
        <p:spPr>
          <a:xfrm>
            <a:off x="298881" y="4137733"/>
            <a:ext cx="5797119" cy="237736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1616760-13E5-8F83-71A9-F939C3066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09" y="3429000"/>
            <a:ext cx="5314766" cy="308609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C84BDD4-0A05-3E1C-E08E-08687255EE8E}"/>
              </a:ext>
            </a:extLst>
          </p:cNvPr>
          <p:cNvSpPr/>
          <p:nvPr/>
        </p:nvSpPr>
        <p:spPr>
          <a:xfrm>
            <a:off x="8761516" y="1135056"/>
            <a:ext cx="3069459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Балабақшаның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ойын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алаңдарында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аумақты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жайластыру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ойын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жабдықтарын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орнату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F6A6D9-AF7C-3033-B417-7E7C4F16B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971" y="1135056"/>
            <a:ext cx="1216240" cy="108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buClr>
                <a:srgbClr val="000000"/>
              </a:buClr>
              <a:buSzPts val="1400"/>
            </a:pP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«Балажан 2030» бөбекжай-балабақшасы,  Абубакир кердері, 11А</a:t>
            </a:r>
            <a:r>
              <a:rPr lang="kk-KZ" sz="2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93227" y="3797281"/>
            <a:ext cx="1988597" cy="7001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ЖОБАДА:</a:t>
            </a: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88401B-CA6D-3E73-4EF2-765E10AEE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0" y="1279590"/>
            <a:ext cx="2098088" cy="17832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086594-5E67-20E2-0B23-618B2D490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26020" r="8123" b="28673"/>
          <a:stretch/>
        </p:blipFill>
        <p:spPr>
          <a:xfrm>
            <a:off x="6963569" y="1026372"/>
            <a:ext cx="5047915" cy="25555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2D2E36-1CE3-EE18-AB7F-295728A1D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9" b="16635"/>
          <a:stretch/>
        </p:blipFill>
        <p:spPr>
          <a:xfrm>
            <a:off x="245617" y="3868640"/>
            <a:ext cx="6652333" cy="27399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D894C8-35D3-D53A-408B-5665CC365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5" b="13010"/>
          <a:stretch/>
        </p:blipFill>
        <p:spPr>
          <a:xfrm>
            <a:off x="2826575" y="1022138"/>
            <a:ext cx="3920454" cy="254507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535193D-06E5-BC96-3CE9-EB76E51C382D}"/>
              </a:ext>
            </a:extLst>
          </p:cNvPr>
          <p:cNvSpPr/>
          <p:nvPr/>
        </p:nvSpPr>
        <p:spPr>
          <a:xfrm>
            <a:off x="7466120" y="4712757"/>
            <a:ext cx="4107403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Балабақшаның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ойын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алаңдарын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жайластыру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топтарда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жиһаздарды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жаңарту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ас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блогына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жабдықтарды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3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</a:pP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Nursultan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7»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бөбекжай-балабақшасы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Алтын Орда, Тәуелсіздік 18А</a:t>
            </a:r>
            <a:endParaRPr lang="ru-RU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03122" y="1995060"/>
            <a:ext cx="1988597" cy="5919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ЖОБАДА: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AF4762-4A02-011E-AFC0-8A885C579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/>
          <a:stretch/>
        </p:blipFill>
        <p:spPr>
          <a:xfrm>
            <a:off x="9513312" y="2657601"/>
            <a:ext cx="2353177" cy="38586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756564-F7AB-665A-4468-21B4B41CE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94" y="3568823"/>
            <a:ext cx="3387012" cy="29473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1186E8-3E85-FECD-27DA-133DEB05B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5"/>
          <a:stretch/>
        </p:blipFill>
        <p:spPr>
          <a:xfrm>
            <a:off x="3129195" y="1043125"/>
            <a:ext cx="3387012" cy="238587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3575B0-4F56-2E0D-FF74-9F1977ACD080}"/>
              </a:ext>
            </a:extLst>
          </p:cNvPr>
          <p:cNvSpPr/>
          <p:nvPr/>
        </p:nvSpPr>
        <p:spPr>
          <a:xfrm>
            <a:off x="9001957" y="1246085"/>
            <a:ext cx="306945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спектрін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ұлғайту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B9A6FD-F1D8-492F-B4C0-F24E26447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3" y="1047566"/>
            <a:ext cx="2783079" cy="546864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542D59B-96E7-9EEC-4064-4F4B6CC0E5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3" y="2657600"/>
            <a:ext cx="2565647" cy="385860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34557C3-FDB3-CF31-E2C3-30E3F553B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01" y="1043125"/>
            <a:ext cx="1002443" cy="8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3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</a:pPr>
            <a:r>
              <a:rPr lang="kk-KZ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Нұр-Cултан 55» балабақшасы, 12 мкрн, Аль Фараби, 12</a:t>
            </a:r>
            <a:endParaRPr lang="ru-RU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1401" y="3929356"/>
            <a:ext cx="1988597" cy="49715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000" b="1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ЖОБАДА: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BAC181-FAF3-71AF-69E6-42467701B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2" b="20906"/>
          <a:stretch/>
        </p:blipFill>
        <p:spPr>
          <a:xfrm>
            <a:off x="7661429" y="1012055"/>
            <a:ext cx="4252404" cy="26100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701061-F2BE-A7ED-29F5-89D7768EE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0" y="1012056"/>
            <a:ext cx="2830505" cy="26100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F34051-29A4-26D1-1468-CCC75E75B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3"/>
          <a:stretch/>
        </p:blipFill>
        <p:spPr>
          <a:xfrm>
            <a:off x="3169326" y="1012056"/>
            <a:ext cx="4252405" cy="26100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EEC1A64-94E7-0996-6E18-E619712F72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78" y="3907770"/>
            <a:ext cx="3625050" cy="26972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B37918F-9279-4937-6CC3-BFF2F93E6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r="9583"/>
          <a:stretch/>
        </p:blipFill>
        <p:spPr>
          <a:xfrm>
            <a:off x="3462291" y="3907770"/>
            <a:ext cx="4543894" cy="269721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10426E0-58FF-4FB4-1EDB-1170F39CA7EC}"/>
              </a:ext>
            </a:extLst>
          </p:cNvPr>
          <p:cNvSpPr/>
          <p:nvPr/>
        </p:nvSpPr>
        <p:spPr>
          <a:xfrm>
            <a:off x="338821" y="4760406"/>
            <a:ext cx="283050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Балабақшаның</a:t>
            </a:r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ойын</a:t>
            </a:r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алаңдарында</a:t>
            </a:r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аумақты</a:t>
            </a:r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жайластыру</a:t>
            </a:r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ойын</a:t>
            </a:r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жабдықтарын</a:t>
            </a:r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орнату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EB2447-C472-E094-8CF4-7407E568C8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0" y="3666602"/>
            <a:ext cx="926052" cy="7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6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«Nursultan 7777» бөбекжай-балабақшасы,  Алтын Орда, 7Е</a:t>
            </a:r>
            <a:endParaRPr lang="ru-RU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15202" y="3872689"/>
            <a:ext cx="1961596" cy="59480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ЖОБАДА: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6A23F3-9D67-E2EF-85FB-DA7F85CF6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7" y="1029811"/>
            <a:ext cx="5980590" cy="2663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861BE3-70E1-A5C4-178B-3BDBF6423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9" b="22589"/>
          <a:stretch/>
        </p:blipFill>
        <p:spPr>
          <a:xfrm>
            <a:off x="242657" y="3888419"/>
            <a:ext cx="4107401" cy="2663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9386D5-D9DF-E790-F98F-9FEF44A42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r="8829"/>
          <a:stretch/>
        </p:blipFill>
        <p:spPr>
          <a:xfrm>
            <a:off x="6427433" y="1029811"/>
            <a:ext cx="5652117" cy="26633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9D29B2-EBCC-70BD-7950-52C84FBAEB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938" r="550" b="9126"/>
          <a:stretch/>
        </p:blipFill>
        <p:spPr>
          <a:xfrm>
            <a:off x="7190913" y="3888420"/>
            <a:ext cx="4864965" cy="266330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C6A75AC-30BF-6D31-0EE6-41CF66ECDE98}"/>
              </a:ext>
            </a:extLst>
          </p:cNvPr>
          <p:cNvSpPr/>
          <p:nvPr/>
        </p:nvSpPr>
        <p:spPr>
          <a:xfrm>
            <a:off x="4474346" y="4520395"/>
            <a:ext cx="2476869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Аумақты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көгалдандыру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тұз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бөлмесін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робототехника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кабинетін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"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Біртұтас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кабинетін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ашу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4BE0D09-6B8B-0754-F226-A2AD2D6B1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58" y="3872689"/>
            <a:ext cx="651029" cy="59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0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</a:pP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«Nursultan City» бөбекжай-балабақшасы, Қарғалы, 2 мкрн</a:t>
            </a:r>
            <a:endParaRPr lang="ru-RU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13475" y="3849620"/>
            <a:ext cx="1988597" cy="5330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ЖОБАДА:</a:t>
            </a: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AE249E-53D7-F74A-51C3-2197F4F73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6"/>
          <a:stretch/>
        </p:blipFill>
        <p:spPr>
          <a:xfrm>
            <a:off x="266145" y="3825847"/>
            <a:ext cx="4225956" cy="28235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F78EA-49BB-EB19-B8C3-A72264C4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9" b="26861"/>
          <a:stretch/>
        </p:blipFill>
        <p:spPr>
          <a:xfrm>
            <a:off x="266144" y="1003176"/>
            <a:ext cx="5693733" cy="26721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4CC0E9-AFA1-26E7-DB3D-81FC848D4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19" y="3825847"/>
            <a:ext cx="3196306" cy="282352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CA9BC2-E95B-AA95-78E9-1791712D2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63" y="1000726"/>
            <a:ext cx="2752078" cy="26697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04F97AF-CC50-DC37-85F8-93E59BAB8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1"/>
          <a:stretch/>
        </p:blipFill>
        <p:spPr>
          <a:xfrm>
            <a:off x="9120327" y="1000725"/>
            <a:ext cx="2805528" cy="266976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B764368-7767-D9EE-2FE7-F5FD5DACA32F}"/>
              </a:ext>
            </a:extLst>
          </p:cNvPr>
          <p:cNvSpPr/>
          <p:nvPr/>
        </p:nvSpPr>
        <p:spPr>
          <a:xfrm>
            <a:off x="8273643" y="4512979"/>
            <a:ext cx="365221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err="1">
                <a:effectLst/>
              </a:rPr>
              <a:t>Аумақты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көгалдандыру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тұзды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бөлмені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бассейнді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ашу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сауықтыру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технологиялары</a:t>
            </a:r>
            <a:r>
              <a:rPr lang="ru-RU" sz="1600" dirty="0">
                <a:effectLst/>
              </a:rPr>
              <a:t>, робототехника, </a:t>
            </a:r>
            <a:r>
              <a:rPr lang="ru-RU" sz="1600" dirty="0" err="1">
                <a:effectLst/>
              </a:rPr>
              <a:t>логопункт</a:t>
            </a:r>
            <a:r>
              <a:rPr lang="ru-RU" sz="1600" dirty="0">
                <a:effectLst/>
              </a:rPr>
              <a:t>, ҚББҚ </a:t>
            </a:r>
            <a:r>
              <a:rPr lang="ru-RU" sz="1600" dirty="0" err="1">
                <a:effectLst/>
              </a:rPr>
              <a:t>кабинетін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ата-аналардың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сұранысы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бойынша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балалардың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жеке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қабілеттері</a:t>
            </a:r>
            <a:r>
              <a:rPr lang="ru-RU" sz="1600" dirty="0">
                <a:effectLst/>
              </a:rPr>
              <a:t> мен </a:t>
            </a:r>
            <a:r>
              <a:rPr lang="ru-RU" sz="1600" dirty="0" err="1">
                <a:effectLst/>
              </a:rPr>
              <a:t>дарындылығы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бойынша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ашу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59B03F-1335-A33B-4823-AEB1753EC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19" y="3820982"/>
            <a:ext cx="782347" cy="5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03897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798</Words>
  <Application>Microsoft Office PowerPoint</Application>
  <PresentationFormat>Широкоэкранный</PresentationFormat>
  <Paragraphs>107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Wingdings</vt:lpstr>
      <vt:lpstr>2_Тема Office</vt:lpstr>
      <vt:lpstr>ЖЕКЕ МЕКТЕПКЕ ДЕЙІНГІ МЕКЕМЕЛЕР  «НҰРСУЛТАН»</vt:lpstr>
      <vt:lpstr>“NURSULTAN" МЕКТЕПКЕ ДЕЙІНГІ МЕКЕМЕЛЕР ЖЕЛІСІН  БАСҚАРУДЫҢ ҰЙЫМДЫҚ ҚҰРЫЛЫМЫ</vt:lpstr>
      <vt:lpstr>          БІЛІМ БЕРУ МЕКЕМЕЛЕРІН АШУДЫҢ ХРОНОЛОГИЯСЫ МЕН ПЕРСПЕКТИВАСЫ</vt:lpstr>
      <vt:lpstr>«Nursultan 77» балабақша,  Қарғалы, 10/5</vt:lpstr>
      <vt:lpstr>«Балажан 2030» бөбекжай-балабақшасы,  Абубакир кердері, 11А </vt:lpstr>
      <vt:lpstr>«Nursultan 7» бөбекжай-балабақшасы, Алтын Орда, Тәуелсіздік 18А</vt:lpstr>
      <vt:lpstr>«Нұр-Cултан 55» балабақшасы, 12 мкрн, Аль Фараби, 12</vt:lpstr>
      <vt:lpstr>«Nursultan 7777» бөбекжай-балабақшасы,  Алтын Орда, 7Е</vt:lpstr>
      <vt:lpstr>«Nursultan City» бөбекжай-балабақшасы, Қарғалы, 2 мкрн</vt:lpstr>
      <vt:lpstr>ЕҢ БАСТЫСЫ "НҰРСҰЛТАН" БІЛІМ БЕРУ МЕКЕМЕЛЕРІ ТУРАЛЫ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55</cp:revision>
  <cp:lastPrinted>2024-12-11T07:38:02Z</cp:lastPrinted>
  <dcterms:created xsi:type="dcterms:W3CDTF">2022-10-12T17:07:17Z</dcterms:created>
  <dcterms:modified xsi:type="dcterms:W3CDTF">2024-12-12T16:59:12Z</dcterms:modified>
</cp:coreProperties>
</file>