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58" r:id="rId3"/>
    <p:sldId id="257" r:id="rId4"/>
    <p:sldId id="259" r:id="rId5"/>
    <p:sldId id="261" r:id="rId6"/>
    <p:sldId id="260" r:id="rId7"/>
    <p:sldId id="262" r:id="rId8"/>
    <p:sldId id="263" r:id="rId9"/>
    <p:sldId id="264" r:id="rId10"/>
    <p:sldId id="265" r:id="rId1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grTIio9KZbrc6z4RQex6FGsk8X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86" y="42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7622853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Использовать:</a:t>
            </a:r>
            <a:endParaRPr/>
          </a:p>
          <a:p>
            <a:pPr marL="0" lvl="0" indent="0" algn="l" rtl="0">
              <a:spcBef>
                <a:spcPts val="0"/>
              </a:spcBef>
              <a:spcAft>
                <a:spcPts val="0"/>
              </a:spcAft>
              <a:buNone/>
            </a:pPr>
            <a:r>
              <a:rPr lang="en-US"/>
              <a:t>1 учебную программу</a:t>
            </a:r>
            <a:endParaRPr/>
          </a:p>
          <a:p>
            <a:pPr marL="0" lvl="0" indent="0" algn="l" rtl="0">
              <a:spcBef>
                <a:spcPts val="0"/>
              </a:spcBef>
              <a:spcAft>
                <a:spcPts val="0"/>
              </a:spcAft>
              <a:buNone/>
            </a:pPr>
            <a:r>
              <a:rPr lang="en-US"/>
              <a:t>2. матрицу</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1522701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Contents slide layout">
  <p:cSld name="2_Contents slide layout">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Титульный слайд" type="title">
  <p:cSld name="TITLE">
    <p:spTree>
      <p:nvGrpSpPr>
        <p:cNvPr id="1" name="Shape 16"/>
        <p:cNvGrpSpPr/>
        <p:nvPr/>
      </p:nvGrpSpPr>
      <p:grpSpPr>
        <a:xfrm>
          <a:off x="0" y="0"/>
          <a:ext cx="0" cy="0"/>
          <a:chOff x="0" y="0"/>
          <a:chExt cx="0" cy="0"/>
        </a:xfrm>
      </p:grpSpPr>
      <p:sp>
        <p:nvSpPr>
          <p:cNvPr id="17" name="Google Shape;17;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OBJECT">
    <p:spTree>
      <p:nvGrpSpPr>
        <p:cNvPr id="1" name="Shape 22"/>
        <p:cNvGrpSpPr/>
        <p:nvPr/>
      </p:nvGrpSpPr>
      <p:grpSpPr>
        <a:xfrm>
          <a:off x="0" y="0"/>
          <a:ext cx="0" cy="0"/>
          <a:chOff x="0" y="0"/>
          <a:chExt cx="0" cy="0"/>
        </a:xfrm>
      </p:grpSpPr>
      <p:sp>
        <p:nvSpPr>
          <p:cNvPr id="23" name="Google Shape;23;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SECTION_HEADER">
    <p:spTree>
      <p:nvGrpSpPr>
        <p:cNvPr id="1" name="Shape 28"/>
        <p:cNvGrpSpPr/>
        <p:nvPr/>
      </p:nvGrpSpPr>
      <p:grpSpPr>
        <a:xfrm>
          <a:off x="0" y="0"/>
          <a:ext cx="0" cy="0"/>
          <a:chOff x="0" y="0"/>
          <a:chExt cx="0" cy="0"/>
        </a:xfrm>
      </p:grpSpPr>
      <p:sp>
        <p:nvSpPr>
          <p:cNvPr id="29" name="Google Shape;29;p1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Два объекта" type="twoObj">
  <p:cSld name="TWO_OBJECTS">
    <p:spTree>
      <p:nvGrpSpPr>
        <p:cNvPr id="1" name="Shape 34"/>
        <p:cNvGrpSpPr/>
        <p:nvPr/>
      </p:nvGrpSpPr>
      <p:grpSpPr>
        <a:xfrm>
          <a:off x="0" y="0"/>
          <a:ext cx="0" cy="0"/>
          <a:chOff x="0" y="0"/>
          <a:chExt cx="0" cy="0"/>
        </a:xfrm>
      </p:grpSpPr>
      <p:sp>
        <p:nvSpPr>
          <p:cNvPr id="35" name="Google Shape;35;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1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Сравнение" type="twoTxTwoObj">
  <p:cSld name="TWO_OBJECTS_WITH_TEXT">
    <p:spTree>
      <p:nvGrpSpPr>
        <p:cNvPr id="1" name="Shape 41"/>
        <p:cNvGrpSpPr/>
        <p:nvPr/>
      </p:nvGrpSpPr>
      <p:grpSpPr>
        <a:xfrm>
          <a:off x="0" y="0"/>
          <a:ext cx="0" cy="0"/>
          <a:chOff x="0" y="0"/>
          <a:chExt cx="0" cy="0"/>
        </a:xfrm>
      </p:grpSpPr>
      <p:sp>
        <p:nvSpPr>
          <p:cNvPr id="42" name="Google Shape;42;p1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1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1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TITLE_ONLY">
    <p:spTree>
      <p:nvGrpSpPr>
        <p:cNvPr id="1" name="Shape 50"/>
        <p:cNvGrpSpPr/>
        <p:nvPr/>
      </p:nvGrpSpPr>
      <p:grpSpPr>
        <a:xfrm>
          <a:off x="0" y="0"/>
          <a:ext cx="0" cy="0"/>
          <a:chOff x="0" y="0"/>
          <a:chExt cx="0" cy="0"/>
        </a:xfrm>
      </p:grpSpPr>
      <p:sp>
        <p:nvSpPr>
          <p:cNvPr id="51" name="Google Shape;5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Пустой слайд" type="blank">
  <p:cSld name="BLANK">
    <p:spTree>
      <p:nvGrpSpPr>
        <p:cNvPr id="1" name="Shape 55"/>
        <p:cNvGrpSpPr/>
        <p:nvPr/>
      </p:nvGrpSpPr>
      <p:grpSpPr>
        <a:xfrm>
          <a:off x="0" y="0"/>
          <a:ext cx="0" cy="0"/>
          <a:chOff x="0" y="0"/>
          <a:chExt cx="0" cy="0"/>
        </a:xfrm>
      </p:grpSpPr>
      <p:sp>
        <p:nvSpPr>
          <p:cNvPr id="56" name="Google Shape;5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OBJECT_WITH_CAPTION_TEXT">
    <p:spTree>
      <p:nvGrpSpPr>
        <p:cNvPr id="1" name="Shape 59"/>
        <p:cNvGrpSpPr/>
        <p:nvPr/>
      </p:nvGrpSpPr>
      <p:grpSpPr>
        <a:xfrm>
          <a:off x="0" y="0"/>
          <a:ext cx="0" cy="0"/>
          <a:chOff x="0" y="0"/>
          <a:chExt cx="0" cy="0"/>
        </a:xfrm>
      </p:grpSpPr>
      <p:sp>
        <p:nvSpPr>
          <p:cNvPr id="60" name="Google Shape;60;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PICTURE_WITH_CAPTION_TEXT">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17"/>
          <p:cNvSpPr>
            <a:spLocks noGrp="1"/>
          </p:cNvSpPr>
          <p:nvPr>
            <p:ph type="pic" idx="2"/>
          </p:nvPr>
        </p:nvSpPr>
        <p:spPr>
          <a:xfrm>
            <a:off x="5183188" y="987425"/>
            <a:ext cx="6172200" cy="4873625"/>
          </a:xfrm>
          <a:prstGeom prst="rect">
            <a:avLst/>
          </a:prstGeom>
          <a:noFill/>
          <a:ln>
            <a:noFill/>
          </a:ln>
        </p:spPr>
      </p:sp>
      <p:sp>
        <p:nvSpPr>
          <p:cNvPr id="69" name="Google Shape;69;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VERTICAL_TEXT">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VERTICAL_TITLE_AND_VERTICAL_TEXT">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slideLayout" Target="../slideLayouts/slideLayout1.xml"/><Relationship Id="rId7" Type="http://schemas.openxmlformats.org/officeDocument/2006/relationships/image" Target="../media/image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p:nvPr/>
        </p:nvSpPr>
        <p:spPr>
          <a:xfrm>
            <a:off x="5550573" y="3505243"/>
            <a:ext cx="317145" cy="243610"/>
          </a:xfrm>
          <a:custGeom>
            <a:avLst/>
            <a:gdLst/>
            <a:ahLst/>
            <a:cxnLst/>
            <a:rect l="l" t="t" r="r" b="b"/>
            <a:pathLst>
              <a:path w="3186824" h="2447912" extrusionOk="0">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sp>
        <p:nvSpPr>
          <p:cNvPr id="91" name="Google Shape;91;p1"/>
          <p:cNvSpPr/>
          <p:nvPr/>
        </p:nvSpPr>
        <p:spPr>
          <a:xfrm>
            <a:off x="5547927" y="4654932"/>
            <a:ext cx="322437" cy="278259"/>
          </a:xfrm>
          <a:custGeom>
            <a:avLst/>
            <a:gdLst/>
            <a:ahLst/>
            <a:cxnLst/>
            <a:rect l="l" t="t" r="r" b="b"/>
            <a:pathLst>
              <a:path w="3240006" h="2796091" extrusionOk="0">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sp>
        <p:nvSpPr>
          <p:cNvPr id="92" name="Google Shape;92;p1"/>
          <p:cNvSpPr/>
          <p:nvPr/>
        </p:nvSpPr>
        <p:spPr>
          <a:xfrm>
            <a:off x="5545335" y="5783300"/>
            <a:ext cx="327620" cy="259022"/>
          </a:xfrm>
          <a:custGeom>
            <a:avLst/>
            <a:gdLst/>
            <a:ahLst/>
            <a:cxnLst/>
            <a:rect l="l" t="t" r="r" b="b"/>
            <a:pathLst>
              <a:path w="3219104" h="2545072" extrusionOk="0">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b="0" i="0" u="none" strike="noStrike" cap="none">
              <a:solidFill>
                <a:schemeClr val="lt1"/>
              </a:solidFill>
              <a:latin typeface="Calibri"/>
              <a:ea typeface="Calibri"/>
              <a:cs typeface="Calibri"/>
              <a:sym typeface="Calibri"/>
            </a:endParaRPr>
          </a:p>
        </p:txBody>
      </p:sp>
      <p:pic>
        <p:nvPicPr>
          <p:cNvPr id="4" name="Рисунок 3"/>
          <p:cNvPicPr>
            <a:picLocks noChangeAspect="1"/>
          </p:cNvPicPr>
          <p:nvPr/>
        </p:nvPicPr>
        <p:blipFill>
          <a:blip r:embed="rId5"/>
          <a:stretch>
            <a:fillRect/>
          </a:stretch>
        </p:blipFill>
        <p:spPr>
          <a:xfrm>
            <a:off x="18229" y="-16939"/>
            <a:ext cx="1865604" cy="6877223"/>
          </a:xfrm>
          <a:prstGeom prst="rect">
            <a:avLst/>
          </a:prstGeom>
        </p:spPr>
      </p:pic>
      <p:pic>
        <p:nvPicPr>
          <p:cNvPr id="5" name="WhatsApp Video 2025-08-03 at 02.47.33">
            <a:hlinkClick r:id="" action="ppaction://media"/>
            <a:extLst>
              <a:ext uri="{FF2B5EF4-FFF2-40B4-BE49-F238E27FC236}">
                <a16:creationId xmlns:a16="http://schemas.microsoft.com/office/drawing/2014/main" id="{62D709A9-FEB8-F31F-D5A1-868F0A6877B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749437" y="815678"/>
            <a:ext cx="6791417" cy="6179469"/>
          </a:xfrm>
          <a:prstGeom prst="rect">
            <a:avLst/>
          </a:prstGeom>
        </p:spPr>
      </p:pic>
      <p:pic>
        <p:nvPicPr>
          <p:cNvPr id="7" name="Рисунок 6">
            <a:extLst>
              <a:ext uri="{FF2B5EF4-FFF2-40B4-BE49-F238E27FC236}">
                <a16:creationId xmlns:a16="http://schemas.microsoft.com/office/drawing/2014/main" id="{9930AA96-D638-48E7-0E71-55DE3C27BA9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83833" y="35467"/>
            <a:ext cx="2524217" cy="1809548"/>
          </a:xfrm>
          <a:prstGeom prst="rect">
            <a:avLst/>
          </a:prstGeom>
        </p:spPr>
      </p:pic>
      <p:pic>
        <p:nvPicPr>
          <p:cNvPr id="9" name="Рисунок 8">
            <a:extLst>
              <a:ext uri="{FF2B5EF4-FFF2-40B4-BE49-F238E27FC236}">
                <a16:creationId xmlns:a16="http://schemas.microsoft.com/office/drawing/2014/main" id="{704D2B68-8D55-8CCF-C766-69B9B07C059E}"/>
              </a:ext>
            </a:extLst>
          </p:cNvPr>
          <p:cNvPicPr>
            <a:picLocks noChangeAspect="1"/>
          </p:cNvPicPr>
          <p:nvPr/>
        </p:nvPicPr>
        <p:blipFill>
          <a:blip r:embed="rId8"/>
          <a:stretch>
            <a:fillRect/>
          </a:stretch>
        </p:blipFill>
        <p:spPr>
          <a:xfrm>
            <a:off x="9998866" y="0"/>
            <a:ext cx="2174905" cy="18450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82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24390">
                <p:cTn id="12"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E7ADD9E-BE80-CB1A-C4D7-BDB22A40AEB5}"/>
              </a:ext>
            </a:extLst>
          </p:cNvPr>
          <p:cNvPicPr>
            <a:picLocks noChangeAspect="1"/>
          </p:cNvPicPr>
          <p:nvPr/>
        </p:nvPicPr>
        <p:blipFill>
          <a:blip r:embed="rId2"/>
          <a:stretch>
            <a:fillRect/>
          </a:stretch>
        </p:blipFill>
        <p:spPr>
          <a:xfrm>
            <a:off x="18229" y="-16939"/>
            <a:ext cx="1865604" cy="6877223"/>
          </a:xfrm>
          <a:prstGeom prst="rect">
            <a:avLst/>
          </a:prstGeom>
        </p:spPr>
      </p:pic>
      <p:pic>
        <p:nvPicPr>
          <p:cNvPr id="5" name="Рисунок 4">
            <a:extLst>
              <a:ext uri="{FF2B5EF4-FFF2-40B4-BE49-F238E27FC236}">
                <a16:creationId xmlns:a16="http://schemas.microsoft.com/office/drawing/2014/main" id="{86306F7D-4A8D-6D1E-49A7-27C20A4A02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3833" y="2468536"/>
            <a:ext cx="4507636" cy="4389463"/>
          </a:xfrm>
          <a:prstGeom prst="rect">
            <a:avLst/>
          </a:prstGeom>
        </p:spPr>
      </p:pic>
      <p:pic>
        <p:nvPicPr>
          <p:cNvPr id="6" name="Рисунок 5">
            <a:extLst>
              <a:ext uri="{FF2B5EF4-FFF2-40B4-BE49-F238E27FC236}">
                <a16:creationId xmlns:a16="http://schemas.microsoft.com/office/drawing/2014/main" id="{96A269E3-1709-481D-A0BE-745F8FDD83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6159" y="2468536"/>
            <a:ext cx="5635841" cy="4389464"/>
          </a:xfrm>
          <a:prstGeom prst="rect">
            <a:avLst/>
          </a:prstGeom>
        </p:spPr>
      </p:pic>
      <p:sp>
        <p:nvSpPr>
          <p:cNvPr id="8" name="Заголовок 1">
            <a:extLst>
              <a:ext uri="{FF2B5EF4-FFF2-40B4-BE49-F238E27FC236}">
                <a16:creationId xmlns:a16="http://schemas.microsoft.com/office/drawing/2014/main" id="{5B837911-E107-3CC3-BE01-78D82DF3093E}"/>
              </a:ext>
            </a:extLst>
          </p:cNvPr>
          <p:cNvSpPr txBox="1">
            <a:spLocks/>
          </p:cNvSpPr>
          <p:nvPr/>
        </p:nvSpPr>
        <p:spPr>
          <a:xfrm>
            <a:off x="1883832" y="0"/>
            <a:ext cx="10308167" cy="850232"/>
          </a:xfrm>
          <a:prstGeom prst="rect">
            <a:avLst/>
          </a:prstGeom>
          <a:solidFill>
            <a:schemeClr val="accent1">
              <a:lumMod val="50000"/>
            </a:schemeClr>
          </a:solid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ru-RU" sz="2000" b="1" dirty="0">
                <a:solidFill>
                  <a:schemeClr val="bg1"/>
                </a:solidFill>
                <a:latin typeface="Arial" panose="020B0604020202020204" pitchFamily="34" charset="0"/>
                <a:ea typeface="Times New Roman" panose="02020603050405020304" pitchFamily="18" charset="0"/>
              </a:rPr>
              <a:t>“</a:t>
            </a:r>
            <a:r>
              <a:rPr lang="en-US" sz="2000" b="1" dirty="0">
                <a:solidFill>
                  <a:schemeClr val="bg1"/>
                </a:solidFill>
                <a:latin typeface="Arial" panose="020B0604020202020204" pitchFamily="34" charset="0"/>
                <a:ea typeface="Times New Roman" panose="02020603050405020304" pitchFamily="18" charset="0"/>
              </a:rPr>
              <a:t>NURSULTAN</a:t>
            </a:r>
            <a:r>
              <a:rPr lang="kk-KZ" sz="2000" b="1" dirty="0">
                <a:solidFill>
                  <a:schemeClr val="bg1"/>
                </a:solidFill>
                <a:latin typeface="Arial" panose="020B0604020202020204" pitchFamily="34" charset="0"/>
                <a:ea typeface="Times New Roman" panose="02020603050405020304" pitchFamily="18" charset="0"/>
              </a:rPr>
              <a:t> 7777</a:t>
            </a:r>
            <a:r>
              <a:rPr lang="ru-RU" sz="2000" b="1" dirty="0">
                <a:solidFill>
                  <a:schemeClr val="bg1"/>
                </a:solidFill>
                <a:latin typeface="Arial" panose="020B0604020202020204" pitchFamily="34" charset="0"/>
                <a:ea typeface="Times New Roman" panose="02020603050405020304" pitchFamily="18" charset="0"/>
              </a:rPr>
              <a:t>"</a:t>
            </a:r>
            <a:r>
              <a:rPr lang="ru-RU" sz="2000" dirty="0"/>
              <a:t> </a:t>
            </a:r>
            <a:r>
              <a:rPr lang="ru-RU" sz="2000" b="1" dirty="0">
                <a:solidFill>
                  <a:schemeClr val="bg1"/>
                </a:solidFill>
                <a:latin typeface="Arial" panose="020B0604020202020204" pitchFamily="34" charset="0"/>
                <a:cs typeface="Arial" panose="020B0604020202020204" pitchFamily="34" charset="0"/>
              </a:rPr>
              <a:t>БӨБЕКЖАЙ-БАЛАБАҚШАСЫ</a:t>
            </a:r>
            <a:br>
              <a:rPr lang="ru-RU" sz="2000" b="1" dirty="0">
                <a:solidFill>
                  <a:schemeClr val="bg1"/>
                </a:solidFill>
                <a:latin typeface="Arial" panose="020B0604020202020204" pitchFamily="34" charset="0"/>
                <a:cs typeface="Arial" panose="020B0604020202020204" pitchFamily="34" charset="0"/>
              </a:rPr>
            </a:br>
            <a:endParaRPr lang="ru-RU" sz="1800" b="1" dirty="0">
              <a:solidFill>
                <a:srgbClr val="FFF4F4"/>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4E3DE9B7-E525-FBC8-029A-D5F351B05573}"/>
              </a:ext>
            </a:extLst>
          </p:cNvPr>
          <p:cNvSpPr/>
          <p:nvPr/>
        </p:nvSpPr>
        <p:spPr>
          <a:xfrm>
            <a:off x="1883832" y="850232"/>
            <a:ext cx="3391271" cy="86706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w="25400" cap="flat" cmpd="sng" algn="ctr">
            <a:noFill/>
            <a:prstDash val="solid"/>
          </a:ln>
          <a:effectLst/>
          <a:scene3d>
            <a:camera prst="orthographicFront">
              <a:rot lat="0" lon="0" rev="0"/>
            </a:camera>
            <a:lightRig rig="contrasting" dir="t">
              <a:rot lat="0" lon="0" rev="7800000"/>
            </a:lightRig>
          </a:scene3d>
          <a:sp3d>
            <a:bevelT w="139700" h="139700" prst="angle"/>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18415" marR="0" lvl="0" indent="228600" defTabSz="578541" eaLnBrk="1" fontAlgn="auto" latinLnBrk="0" hangingPunct="1">
              <a:lnSpc>
                <a:spcPct val="80000"/>
              </a:lnSpc>
              <a:spcBef>
                <a:spcPts val="0"/>
              </a:spcBef>
              <a:spcAft>
                <a:spcPts val="0"/>
              </a:spcAft>
              <a:buClrTx/>
              <a:buSzTx/>
              <a:buFontTx/>
              <a:buNone/>
              <a:tabLst>
                <a:tab pos="111760" algn="l"/>
              </a:tabLst>
              <a:defRPr/>
            </a:pPr>
            <a:endParaRPr kumimoji="0" lang="ru-RU" sz="1000" b="1" i="1"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mn-cs"/>
            </a:endParaRPr>
          </a:p>
          <a:p>
            <a:pPr marL="18415" marR="0" lvl="0" indent="228600" defTabSz="578541" eaLnBrk="1" fontAlgn="auto" latinLnBrk="0" hangingPunct="1">
              <a:lnSpc>
                <a:spcPct val="80000"/>
              </a:lnSpc>
              <a:spcBef>
                <a:spcPts val="0"/>
              </a:spcBef>
              <a:spcAft>
                <a:spcPts val="0"/>
              </a:spcAft>
              <a:buClrTx/>
              <a:buSzTx/>
              <a:buFontTx/>
              <a:buNone/>
              <a:tabLst>
                <a:tab pos="111760" algn="l"/>
              </a:tabLst>
              <a:defRPr/>
            </a:pPr>
            <a:r>
              <a:rPr lang="ru-RU" b="1" i="1" kern="0" dirty="0">
                <a:solidFill>
                  <a:srgbClr val="002060"/>
                </a:solidFill>
                <a:latin typeface="Arial" panose="020B0604020202020204" pitchFamily="34" charset="0"/>
                <a:ea typeface="Calibri" panose="020F0502020204030204" pitchFamily="34" charset="0"/>
                <a:cs typeface="Arial" panose="020B0604020202020204" pitchFamily="34" charset="0"/>
              </a:rPr>
              <a:t>Қ</a:t>
            </a:r>
            <a:r>
              <a:rPr kumimoji="0" lang="ru-RU" b="1" i="1" u="none" strike="noStrike" kern="0" cap="none" spc="0" normalizeH="0" baseline="0" noProof="0" dirty="0" err="1">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ызметкер</a:t>
            </a:r>
            <a:r>
              <a:rPr kumimoji="0" lang="ru-RU" b="1" i="1"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 саны – </a:t>
            </a:r>
            <a:r>
              <a:rPr lang="ru-RU" b="1" i="1" kern="0" dirty="0">
                <a:solidFill>
                  <a:srgbClr val="002060"/>
                </a:solidFill>
                <a:latin typeface="Arial" panose="020B0604020202020204" pitchFamily="34" charset="0"/>
                <a:ea typeface="Calibri" panose="020F0502020204030204" pitchFamily="34" charset="0"/>
                <a:cs typeface="Arial" panose="020B0604020202020204" pitchFamily="34" charset="0"/>
              </a:rPr>
              <a:t>40</a:t>
            </a:r>
            <a:endParaRPr kumimoji="0" lang="ru-RU" b="1" i="1"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endParaRPr>
          </a:p>
          <a:p>
            <a:pPr marL="18415" marR="0" lvl="0" indent="228600" defTabSz="578541" eaLnBrk="1" fontAlgn="auto" latinLnBrk="0" hangingPunct="1">
              <a:lnSpc>
                <a:spcPct val="80000"/>
              </a:lnSpc>
              <a:spcBef>
                <a:spcPts val="0"/>
              </a:spcBef>
              <a:spcAft>
                <a:spcPts val="0"/>
              </a:spcAft>
              <a:buClrTx/>
              <a:buSzTx/>
              <a:buFontTx/>
              <a:buNone/>
              <a:tabLst>
                <a:tab pos="111760" algn="l"/>
              </a:tabLst>
              <a:defRPr/>
            </a:pPr>
            <a:r>
              <a:rPr lang="ru-RU" b="1" i="1" kern="0" dirty="0" err="1">
                <a:solidFill>
                  <a:srgbClr val="002060"/>
                </a:solidFill>
                <a:latin typeface="Arial" panose="020B0604020202020204" pitchFamily="34" charset="0"/>
                <a:ea typeface="Calibri" panose="020F0502020204030204" pitchFamily="34" charset="0"/>
                <a:cs typeface="Arial" panose="020B0604020202020204" pitchFamily="34" charset="0"/>
              </a:rPr>
              <a:t>Педагогтар</a:t>
            </a:r>
            <a:r>
              <a:rPr lang="ru-RU" b="1" i="1" kern="0" dirty="0">
                <a:solidFill>
                  <a:srgbClr val="002060"/>
                </a:solidFill>
                <a:latin typeface="Arial" panose="020B0604020202020204" pitchFamily="34" charset="0"/>
                <a:ea typeface="Calibri" panose="020F0502020204030204" pitchFamily="34" charset="0"/>
                <a:cs typeface="Arial" panose="020B0604020202020204" pitchFamily="34" charset="0"/>
              </a:rPr>
              <a:t> саны - 26</a:t>
            </a:r>
            <a:endParaRPr kumimoji="0" lang="ru-RU" b="1" i="1"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578541" eaLnBrk="1" fontAlgn="auto" latinLnBrk="0" hangingPunct="1">
              <a:lnSpc>
                <a:spcPct val="107000"/>
              </a:lnSpc>
              <a:spcBef>
                <a:spcPts val="0"/>
              </a:spcBef>
              <a:spcAft>
                <a:spcPts val="800"/>
              </a:spcAft>
              <a:buClrTx/>
              <a:buSzTx/>
              <a:buFontTx/>
              <a:buNone/>
              <a:tabLst/>
              <a:defRPr/>
            </a:pPr>
            <a:r>
              <a:rPr kumimoji="0" lang="ru-RU" sz="1000" b="0" i="0" u="none" strike="noStrike" kern="0" cap="none" spc="0" normalizeH="0" baseline="0" noProof="0" dirty="0">
                <a:ln>
                  <a:noFill/>
                </a:ln>
                <a:solidFill>
                  <a:srgbClr val="002060"/>
                </a:solidFill>
                <a:effectLst/>
                <a:uLnTx/>
                <a:uFillTx/>
                <a:latin typeface="Arial" panose="020B0604020202020204" pitchFamily="34" charset="0"/>
                <a:ea typeface="Calibri" panose="020F0502020204030204" pitchFamily="34" charset="0"/>
                <a:cs typeface="Times New Roman" panose="02020603050405020304" pitchFamily="18" charset="0"/>
              </a:rPr>
              <a:t> </a:t>
            </a:r>
            <a:endParaRPr kumimoji="0" lang="ru-RU" sz="1000" b="0" i="0" u="none" strike="noStrike" kern="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05DE550F-4F7F-771C-35E8-0A35D40AACBA}"/>
              </a:ext>
            </a:extLst>
          </p:cNvPr>
          <p:cNvSpPr/>
          <p:nvPr/>
        </p:nvSpPr>
        <p:spPr>
          <a:xfrm>
            <a:off x="8495959" y="850232"/>
            <a:ext cx="3696041" cy="954107"/>
          </a:xfrm>
          <a:prstGeom prst="rect">
            <a:avLst/>
          </a:prstGeom>
          <a:solidFill>
            <a:schemeClr val="accent1">
              <a:lumMod val="20000"/>
              <a:lumOff val="80000"/>
            </a:schemeClr>
          </a:solidFill>
        </p:spPr>
        <p:txBody>
          <a:bodyPr wrap="square">
            <a:spAutoFit/>
          </a:bodyPr>
          <a:lstStyle/>
          <a:p>
            <a:pPr marL="0" marR="0" lvl="0" indent="0" algn="ctr" defTabSz="578541" eaLnBrk="1" fontAlgn="auto" latinLnBrk="0" hangingPunct="1">
              <a:lnSpc>
                <a:spcPct val="100000"/>
              </a:lnSpc>
              <a:spcBef>
                <a:spcPts val="0"/>
              </a:spcBef>
              <a:spcAft>
                <a:spcPts val="0"/>
              </a:spcAft>
              <a:buClrTx/>
              <a:buSzTx/>
              <a:buFontTx/>
              <a:buNone/>
              <a:tabLst/>
              <a:defRPr/>
            </a:pPr>
            <a:r>
              <a:rPr lang="ru-RU" b="1" dirty="0">
                <a:effectLst/>
              </a:rPr>
              <a:t>ОБЛЫСТЫҚ БІЛІМ БАСҚАРМАСЫНЫҢ БҰЙРЫҒЫ НЕГІЗІНДЕ: </a:t>
            </a:r>
          </a:p>
          <a:p>
            <a:pPr marL="0" marR="0" lvl="0" indent="0" algn="ctr" defTabSz="578541" eaLnBrk="1" fontAlgn="auto" latinLnBrk="0" hangingPunct="1">
              <a:lnSpc>
                <a:spcPct val="100000"/>
              </a:lnSpc>
              <a:spcBef>
                <a:spcPts val="0"/>
              </a:spcBef>
              <a:spcAft>
                <a:spcPts val="0"/>
              </a:spcAft>
              <a:buClrTx/>
              <a:buSzTx/>
              <a:buFontTx/>
              <a:buNone/>
              <a:tabLst/>
              <a:defRPr/>
            </a:pPr>
            <a:r>
              <a:rPr lang="ru-RU" b="1" dirty="0">
                <a:effectLst/>
              </a:rPr>
              <a:t>"ЖАСЫЛ БАЛАБАҚША» </a:t>
            </a:r>
          </a:p>
          <a:p>
            <a:pPr marL="0" marR="0" lvl="0" indent="0" algn="ctr" defTabSz="578541" eaLnBrk="1" fontAlgn="auto" latinLnBrk="0" hangingPunct="1">
              <a:lnSpc>
                <a:spcPct val="100000"/>
              </a:lnSpc>
              <a:spcBef>
                <a:spcPts val="0"/>
              </a:spcBef>
              <a:spcAft>
                <a:spcPts val="0"/>
              </a:spcAft>
              <a:buClrTx/>
              <a:buSzTx/>
              <a:buFontTx/>
              <a:buNone/>
              <a:tabLst/>
              <a:defRPr/>
            </a:pPr>
            <a:r>
              <a:rPr lang="ru-RU" b="1" dirty="0">
                <a:effectLst/>
              </a:rPr>
              <a:t> </a:t>
            </a:r>
            <a:r>
              <a:rPr lang="ru-RU" b="1" dirty="0" err="1">
                <a:effectLst/>
              </a:rPr>
              <a:t>пилоттық</a:t>
            </a:r>
            <a:r>
              <a:rPr lang="ru-RU" b="1" dirty="0">
                <a:effectLst/>
              </a:rPr>
              <a:t> </a:t>
            </a:r>
            <a:r>
              <a:rPr lang="ru-RU" b="1" dirty="0" err="1">
                <a:effectLst/>
              </a:rPr>
              <a:t>жобаға</a:t>
            </a:r>
            <a:r>
              <a:rPr lang="ru-RU" b="1" dirty="0">
                <a:effectLst/>
              </a:rPr>
              <a:t> </a:t>
            </a:r>
            <a:r>
              <a:rPr lang="ru-RU" b="1" dirty="0" err="1">
                <a:effectLst/>
              </a:rPr>
              <a:t>еңгізілді</a:t>
            </a:r>
            <a:endParaRPr kumimoji="0" lang="ru-RU"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1" name="Прямоугольник 10">
            <a:extLst>
              <a:ext uri="{FF2B5EF4-FFF2-40B4-BE49-F238E27FC236}">
                <a16:creationId xmlns:a16="http://schemas.microsoft.com/office/drawing/2014/main" id="{269001BB-CE34-EDBB-AC75-119F239D1FDE}"/>
              </a:ext>
            </a:extLst>
          </p:cNvPr>
          <p:cNvSpPr/>
          <p:nvPr/>
        </p:nvSpPr>
        <p:spPr>
          <a:xfrm>
            <a:off x="3917927" y="1742539"/>
            <a:ext cx="5581060" cy="725997"/>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angle"/>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171450" marR="0" lvl="0" indent="-171450" algn="ctr" defTabSz="578541"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kk-KZ" sz="1600" b="1" i="0" u="none" strike="noStrike" kern="0" cap="none" spc="0" normalizeH="0" baseline="0" noProof="0" dirty="0">
                <a:ln>
                  <a:noFill/>
                </a:ln>
                <a:solidFill>
                  <a:srgbClr val="002060"/>
                </a:solidFill>
                <a:effectLst/>
                <a:uLnTx/>
                <a:uFillTx/>
                <a:latin typeface="Arial"/>
                <a:ea typeface="Times New Roman" panose="02020603050405020304" pitchFamily="18" charset="0"/>
                <a:cs typeface="+mn-cs"/>
              </a:rPr>
              <a:t>«ЖАСЫЛ БАЛАБАҚША» республикалық пилоттық жоба аясында  ЭКОЛОГИЯЛЫҚ АКЦИЯ</a:t>
            </a:r>
            <a:endParaRPr kumimoji="0" lang="ru-RU" sz="1600" b="1" i="0" u="none" strike="noStrike" kern="0" cap="none" spc="0" normalizeH="0" baseline="0" noProof="0" dirty="0">
              <a:ln>
                <a:noFill/>
              </a:ln>
              <a:solidFill>
                <a:srgbClr val="002060"/>
              </a:solidFill>
              <a:effectLst/>
              <a:uLnTx/>
              <a:uFillTx/>
              <a:latin typeface="Arial"/>
              <a:ea typeface="Times New Roman" panose="02020603050405020304" pitchFamily="18" charset="0"/>
              <a:cs typeface="+mn-cs"/>
            </a:endParaRPr>
          </a:p>
        </p:txBody>
      </p:sp>
    </p:spTree>
    <p:extLst>
      <p:ext uri="{BB962C8B-B14F-4D97-AF65-F5344CB8AC3E}">
        <p14:creationId xmlns:p14="http://schemas.microsoft.com/office/powerpoint/2010/main" val="3915424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509AF32-3F16-114B-87B7-6BAE6594672E}"/>
              </a:ext>
            </a:extLst>
          </p:cNvPr>
          <p:cNvPicPr>
            <a:picLocks noChangeAspect="1"/>
          </p:cNvPicPr>
          <p:nvPr/>
        </p:nvPicPr>
        <p:blipFill>
          <a:blip r:embed="rId2"/>
          <a:stretch>
            <a:fillRect/>
          </a:stretch>
        </p:blipFill>
        <p:spPr>
          <a:xfrm>
            <a:off x="18229" y="-16939"/>
            <a:ext cx="1865604" cy="6877223"/>
          </a:xfrm>
          <a:prstGeom prst="rect">
            <a:avLst/>
          </a:prstGeom>
        </p:spPr>
      </p:pic>
      <p:sp>
        <p:nvSpPr>
          <p:cNvPr id="7" name="Прямоугольник 6">
            <a:extLst>
              <a:ext uri="{FF2B5EF4-FFF2-40B4-BE49-F238E27FC236}">
                <a16:creationId xmlns:a16="http://schemas.microsoft.com/office/drawing/2014/main" id="{CC09C5E4-6152-FD43-85DB-19D5B562272D}"/>
              </a:ext>
            </a:extLst>
          </p:cNvPr>
          <p:cNvSpPr/>
          <p:nvPr/>
        </p:nvSpPr>
        <p:spPr>
          <a:xfrm>
            <a:off x="-1592270" y="261451"/>
            <a:ext cx="16271308" cy="3416320"/>
          </a:xfrm>
          <a:prstGeom prst="rect">
            <a:avLst/>
          </a:prstGeom>
          <a:noFill/>
        </p:spPr>
        <p:txBody>
          <a:bodyPr wrap="square" lIns="91440" tIns="45720" rIns="91440" bIns="45720">
            <a:spAutoFit/>
          </a:bodyPr>
          <a:lstStyle/>
          <a:p>
            <a:pPr algn="ctr"/>
            <a:r>
              <a:rPr lang="kk-KZ" sz="5400" b="1" cap="none" spc="0" dirty="0">
                <a:ln w="22225">
                  <a:solidFill>
                    <a:schemeClr val="accent2"/>
                  </a:solidFill>
                  <a:prstDash val="solid"/>
                </a:ln>
                <a:solidFill>
                  <a:srgbClr val="00B050"/>
                </a:solidFill>
                <a:effectLst/>
              </a:rPr>
              <a:t>«ЖАСЫЛ БАЛАБАҚША» </a:t>
            </a:r>
          </a:p>
          <a:p>
            <a:pPr algn="ctr"/>
            <a:r>
              <a:rPr lang="kk-KZ" sz="5400" b="1" cap="none" spc="0" dirty="0">
                <a:ln w="22225">
                  <a:solidFill>
                    <a:schemeClr val="accent2"/>
                  </a:solidFill>
                  <a:prstDash val="solid"/>
                </a:ln>
                <a:solidFill>
                  <a:schemeClr val="accent2">
                    <a:lumMod val="40000"/>
                    <a:lumOff val="60000"/>
                  </a:schemeClr>
                </a:solidFill>
                <a:effectLst/>
              </a:rPr>
              <a:t>Экологиялық мәдениет </a:t>
            </a:r>
          </a:p>
          <a:p>
            <a:pPr algn="ctr"/>
            <a:r>
              <a:rPr lang="kk-KZ" sz="5400" b="1" cap="none" spc="0" dirty="0">
                <a:ln w="22225">
                  <a:solidFill>
                    <a:schemeClr val="accent2"/>
                  </a:solidFill>
                  <a:prstDash val="solid"/>
                </a:ln>
                <a:solidFill>
                  <a:schemeClr val="accent2">
                    <a:lumMod val="40000"/>
                    <a:lumOff val="60000"/>
                  </a:schemeClr>
                </a:solidFill>
                <a:effectLst/>
              </a:rPr>
              <a:t>дағдыларына үйрету </a:t>
            </a:r>
          </a:p>
          <a:p>
            <a:pPr algn="ctr"/>
            <a:r>
              <a:rPr lang="kk-KZ" sz="5400" b="1" cap="none" spc="0" dirty="0">
                <a:ln w="22225">
                  <a:solidFill>
                    <a:schemeClr val="accent2"/>
                  </a:solidFill>
                  <a:prstDash val="solid"/>
                </a:ln>
                <a:solidFill>
                  <a:schemeClr val="accent2">
                    <a:lumMod val="40000"/>
                    <a:lumOff val="60000"/>
                  </a:schemeClr>
                </a:solidFill>
                <a:effectLst/>
              </a:rPr>
              <a:t>жолдары</a:t>
            </a:r>
            <a:endParaRPr lang="ru-RU" sz="5400" b="1" cap="none" spc="0" dirty="0">
              <a:ln w="22225">
                <a:solidFill>
                  <a:schemeClr val="accent2"/>
                </a:solidFill>
                <a:prstDash val="solid"/>
              </a:ln>
              <a:solidFill>
                <a:schemeClr val="accent2">
                  <a:lumMod val="40000"/>
                  <a:lumOff val="60000"/>
                </a:schemeClr>
              </a:solidFill>
              <a:effectLst/>
            </a:endParaRPr>
          </a:p>
        </p:txBody>
      </p:sp>
      <p:sp>
        <p:nvSpPr>
          <p:cNvPr id="10" name="Прямоугольник 9">
            <a:extLst>
              <a:ext uri="{FF2B5EF4-FFF2-40B4-BE49-F238E27FC236}">
                <a16:creationId xmlns:a16="http://schemas.microsoft.com/office/drawing/2014/main" id="{2AD0DF11-B93C-4605-CF64-9DED8B828EDC}"/>
              </a:ext>
            </a:extLst>
          </p:cNvPr>
          <p:cNvSpPr/>
          <p:nvPr/>
        </p:nvSpPr>
        <p:spPr>
          <a:xfrm>
            <a:off x="2720501" y="3760858"/>
            <a:ext cx="8988358" cy="3046988"/>
          </a:xfrm>
          <a:prstGeom prst="rect">
            <a:avLst/>
          </a:prstGeom>
          <a:noFill/>
        </p:spPr>
        <p:txBody>
          <a:bodyPr wrap="none" lIns="91440" tIns="45720" rIns="91440" bIns="45720">
            <a:spAutoFit/>
          </a:bodyPr>
          <a:lstStyle/>
          <a:p>
            <a:pPr algn="ctr"/>
            <a:r>
              <a:rPr lang="kk-KZ" sz="4800" b="1" cap="none" spc="0"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rPr>
              <a:t>Әбдрахманова Айжанат</a:t>
            </a:r>
          </a:p>
          <a:p>
            <a:pPr algn="ctr"/>
            <a:r>
              <a:rPr lang="kk-KZ"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r>
              <a:rPr lang="en-US"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NURSULTAN 7777</a:t>
            </a:r>
            <a:r>
              <a:rPr lang="kk-KZ"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endParaRPr lang="en-US"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r>
              <a:rPr lang="kk-KZ"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бөбекжай-балабақшасының </a:t>
            </a:r>
          </a:p>
          <a:p>
            <a:pPr algn="ctr"/>
            <a:r>
              <a:rPr lang="kk-KZ" sz="48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әдіскері</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193248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C4745559-A5FE-D7CF-2CAD-8BF3399752EE}"/>
              </a:ext>
            </a:extLst>
          </p:cNvPr>
          <p:cNvPicPr>
            <a:picLocks noChangeAspect="1"/>
          </p:cNvPicPr>
          <p:nvPr/>
        </p:nvPicPr>
        <p:blipFill>
          <a:blip r:embed="rId2"/>
          <a:stretch>
            <a:fillRect/>
          </a:stretch>
        </p:blipFill>
        <p:spPr>
          <a:xfrm>
            <a:off x="18229" y="-16939"/>
            <a:ext cx="1865604" cy="6877223"/>
          </a:xfrm>
          <a:prstGeom prst="rect">
            <a:avLst/>
          </a:prstGeom>
        </p:spPr>
      </p:pic>
      <p:graphicFrame>
        <p:nvGraphicFramePr>
          <p:cNvPr id="5" name="Таблица 4">
            <a:extLst>
              <a:ext uri="{FF2B5EF4-FFF2-40B4-BE49-F238E27FC236}">
                <a16:creationId xmlns:a16="http://schemas.microsoft.com/office/drawing/2014/main" id="{C90166AF-5D12-B54C-CEF9-1321C3C342FA}"/>
              </a:ext>
            </a:extLst>
          </p:cNvPr>
          <p:cNvGraphicFramePr>
            <a:graphicFrameLocks noGrp="1"/>
          </p:cNvGraphicFramePr>
          <p:nvPr>
            <p:extLst>
              <p:ext uri="{D42A27DB-BD31-4B8C-83A1-F6EECF244321}">
                <p14:modId xmlns:p14="http://schemas.microsoft.com/office/powerpoint/2010/main" val="2131599223"/>
              </p:ext>
            </p:extLst>
          </p:nvPr>
        </p:nvGraphicFramePr>
        <p:xfrm>
          <a:off x="2031999" y="719666"/>
          <a:ext cx="9649928" cy="4968240"/>
        </p:xfrm>
        <a:graphic>
          <a:graphicData uri="http://schemas.openxmlformats.org/drawingml/2006/table">
            <a:tbl>
              <a:tblPr firstRow="1" bandRow="1">
                <a:tableStyleId>{5C22544A-7EE6-4342-B048-85BDC9FD1C3A}</a:tableStyleId>
              </a:tblPr>
              <a:tblGrid>
                <a:gridCol w="4824964">
                  <a:extLst>
                    <a:ext uri="{9D8B030D-6E8A-4147-A177-3AD203B41FA5}">
                      <a16:colId xmlns:a16="http://schemas.microsoft.com/office/drawing/2014/main" val="528478790"/>
                    </a:ext>
                  </a:extLst>
                </a:gridCol>
                <a:gridCol w="4824964">
                  <a:extLst>
                    <a:ext uri="{9D8B030D-6E8A-4147-A177-3AD203B41FA5}">
                      <a16:colId xmlns:a16="http://schemas.microsoft.com/office/drawing/2014/main" val="363862893"/>
                    </a:ext>
                  </a:extLst>
                </a:gridCol>
              </a:tblGrid>
              <a:tr h="370840">
                <a:tc>
                  <a:txBody>
                    <a:bodyPr/>
                    <a:lstStyle/>
                    <a:p>
                      <a:pPr algn="ctr"/>
                      <a:r>
                        <a:rPr lang="kk-KZ" sz="2000" dirty="0">
                          <a:latin typeface="Times New Roman" panose="02020603050405020304" pitchFamily="18" charset="0"/>
                          <a:cs typeface="Times New Roman" panose="02020603050405020304" pitchFamily="18" charset="0"/>
                        </a:rPr>
                        <a:t>Жобаның мақсаты:</a:t>
                      </a:r>
                    </a:p>
                    <a:p>
                      <a:pPr algn="ctr"/>
                      <a:endParaRPr lang="kk-KZ" sz="2000" dirty="0">
                        <a:latin typeface="Times New Roman" panose="02020603050405020304" pitchFamily="18" charset="0"/>
                        <a:cs typeface="Times New Roman" panose="02020603050405020304" pitchFamily="18" charset="0"/>
                      </a:endParaRPr>
                    </a:p>
                    <a:p>
                      <a:pPr algn="ctr"/>
                      <a:endParaRPr lang="kk-KZ" sz="2000" dirty="0">
                        <a:latin typeface="Times New Roman" panose="02020603050405020304" pitchFamily="18" charset="0"/>
                        <a:cs typeface="Times New Roman" panose="02020603050405020304" pitchFamily="18" charset="0"/>
                      </a:endParaRPr>
                    </a:p>
                    <a:p>
                      <a:pPr algn="ctr"/>
                      <a:endParaRPr lang="kk-KZ" sz="2000" dirty="0">
                        <a:latin typeface="Times New Roman" panose="02020603050405020304" pitchFamily="18" charset="0"/>
                        <a:cs typeface="Times New Roman" panose="02020603050405020304" pitchFamily="18" charset="0"/>
                      </a:endParaRPr>
                    </a:p>
                    <a:p>
                      <a:pPr algn="ctr"/>
                      <a:endParaRPr lang="kk-KZ" sz="2000" dirty="0">
                        <a:latin typeface="Times New Roman" panose="02020603050405020304" pitchFamily="18" charset="0"/>
                        <a:cs typeface="Times New Roman" panose="02020603050405020304" pitchFamily="18" charset="0"/>
                      </a:endParaRPr>
                    </a:p>
                    <a:p>
                      <a:pPr algn="ctr"/>
                      <a:r>
                        <a:rPr lang="kk-KZ" sz="2000" dirty="0">
                          <a:latin typeface="Times New Roman" panose="02020603050405020304" pitchFamily="18" charset="0"/>
                          <a:cs typeface="Times New Roman" panose="02020603050405020304" pitchFamily="18" charset="0"/>
                        </a:rPr>
                        <a:t> Мектеп жасына дейінгі  балалардың экологиялық түсінігін қалыптастыру,  табиғатты сүйіспеншілікпен қарауға тәрбиелеу</a:t>
                      </a:r>
                      <a:endParaRPr lang="ru-RU" sz="2000" dirty="0">
                        <a:latin typeface="Times New Roman" panose="02020603050405020304" pitchFamily="18" charset="0"/>
                        <a:cs typeface="Times New Roman" panose="02020603050405020304" pitchFamily="18" charset="0"/>
                      </a:endParaRPr>
                    </a:p>
                  </a:txBody>
                  <a:tcPr/>
                </a:tc>
                <a:tc>
                  <a:txBody>
                    <a:bodyPr/>
                    <a:lstStyle/>
                    <a:p>
                      <a:r>
                        <a:rPr lang="kk-KZ" sz="2000" dirty="0">
                          <a:latin typeface="Times New Roman" panose="02020603050405020304" pitchFamily="18" charset="0"/>
                          <a:cs typeface="Times New Roman" panose="02020603050405020304" pitchFamily="18" charset="0"/>
                        </a:rPr>
                        <a:t>Жобаның міндеттері:</a:t>
                      </a:r>
                    </a:p>
                    <a:p>
                      <a:pPr lvl="0" algn="just"/>
                      <a:endParaRPr lang="kk-KZ" sz="2000" dirty="0">
                        <a:latin typeface="Times New Roman" panose="02020603050405020304" pitchFamily="18" charset="0"/>
                        <a:cs typeface="Times New Roman" panose="02020603050405020304" pitchFamily="18" charset="0"/>
                      </a:endParaRPr>
                    </a:p>
                    <a:p>
                      <a:pPr lvl="0" algn="just"/>
                      <a:r>
                        <a:rPr lang="kk-KZ" sz="2000" dirty="0">
                          <a:latin typeface="Times New Roman" panose="02020603050405020304" pitchFamily="18" charset="0"/>
                          <a:cs typeface="Times New Roman" panose="02020603050405020304" pitchFamily="18" charset="0"/>
                        </a:rPr>
                        <a:t>*</a:t>
                      </a:r>
                      <a:r>
                        <a:rPr lang="kk-KZ" sz="2000" dirty="0">
                          <a:effectLst/>
                          <a:latin typeface="Times New Roman" panose="02020603050405020304" pitchFamily="18" charset="0"/>
                          <a:ea typeface="Calibri" panose="020F0502020204030204" pitchFamily="34" charset="0"/>
                          <a:cs typeface="Times New Roman" panose="02020603050405020304" pitchFamily="18" charset="0"/>
                        </a:rPr>
                        <a:t> балалардың тәжірибелік және зерттеу қызметіне қызығушылықты ынталандыратын жағдайлар жасау;</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r>
                        <a:rPr lang="kk-KZ" sz="2000" dirty="0">
                          <a:effectLst/>
                          <a:latin typeface="Times New Roman" panose="02020603050405020304" pitchFamily="18" charset="0"/>
                          <a:ea typeface="Calibri" panose="020F0502020204030204" pitchFamily="34" charset="0"/>
                          <a:cs typeface="Times New Roman" panose="02020603050405020304" pitchFamily="18" charset="0"/>
                        </a:rPr>
                        <a:t>* танымдық қабілеттерін дамыту және балаларды мәдени бақша өсімдіктерін өсіру бойынша практикалық іс-шараларға тарту арқылы еңбек дағдыларын қалыптастыру;</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gn="just"/>
                      <a:r>
                        <a:rPr lang="kk-KZ" sz="2000" dirty="0">
                          <a:effectLst/>
                          <a:latin typeface="Times New Roman" panose="02020603050405020304" pitchFamily="18" charset="0"/>
                          <a:ea typeface="Calibri" panose="020F0502020204030204" pitchFamily="34" charset="0"/>
                          <a:cs typeface="Times New Roman" panose="02020603050405020304" pitchFamily="18" charset="0"/>
                        </a:rPr>
                        <a:t>* ауланы көгалдандырып, бау-бақша егіп, ондағы өнімдерімен қамтамасыз ету ғана емес, ең алдымен балаларға экологиялық білім мен тәрбие беру;</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r>
                        <a:rPr lang="kk-KZ"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kk-KZ"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19216377"/>
                  </a:ext>
                </a:extLst>
              </a:tr>
            </a:tbl>
          </a:graphicData>
        </a:graphic>
      </p:graphicFrame>
    </p:spTree>
    <p:extLst>
      <p:ext uri="{BB962C8B-B14F-4D97-AF65-F5344CB8AC3E}">
        <p14:creationId xmlns:p14="http://schemas.microsoft.com/office/powerpoint/2010/main" val="209008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1B5F894-E6FD-C8BF-2761-56D2AE4F61FA}"/>
              </a:ext>
            </a:extLst>
          </p:cNvPr>
          <p:cNvPicPr>
            <a:picLocks noChangeAspect="1"/>
          </p:cNvPicPr>
          <p:nvPr/>
        </p:nvPicPr>
        <p:blipFill>
          <a:blip r:embed="rId2"/>
          <a:stretch>
            <a:fillRect/>
          </a:stretch>
        </p:blipFill>
        <p:spPr>
          <a:xfrm>
            <a:off x="18229" y="-16939"/>
            <a:ext cx="1865604" cy="6877223"/>
          </a:xfrm>
          <a:prstGeom prst="rect">
            <a:avLst/>
          </a:prstGeom>
        </p:spPr>
      </p:pic>
      <p:sp>
        <p:nvSpPr>
          <p:cNvPr id="5" name="Прямоугольник 4">
            <a:extLst>
              <a:ext uri="{FF2B5EF4-FFF2-40B4-BE49-F238E27FC236}">
                <a16:creationId xmlns:a16="http://schemas.microsoft.com/office/drawing/2014/main" id="{5A7A927E-629F-19F2-FA7D-80297A51B7FF}"/>
              </a:ext>
            </a:extLst>
          </p:cNvPr>
          <p:cNvSpPr/>
          <p:nvPr/>
        </p:nvSpPr>
        <p:spPr>
          <a:xfrm>
            <a:off x="2383019" y="0"/>
            <a:ext cx="8860625" cy="6186309"/>
          </a:xfrm>
          <a:prstGeom prst="rect">
            <a:avLst/>
          </a:prstGeom>
          <a:noFill/>
        </p:spPr>
        <p:txBody>
          <a:bodyPr wrap="square" lIns="91440" tIns="45720" rIns="91440" bIns="45720">
            <a:spAutoFit/>
          </a:bodyPr>
          <a:lstStyle/>
          <a:p>
            <a:pPr>
              <a:buNone/>
            </a:pPr>
            <a:endParaRPr lang="kk-KZ" sz="28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endParaRPr lang="kk-KZ" sz="2800"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endParaRPr lang="kk-KZ" sz="28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cap="none" spc="0"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Балалардың табиғат туралы танымдық           түсініктерін дамыту;</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Өсімдіктер мен жануарлар әлемімен таныстыру;</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Қоршаған ортаның тазалығын сақтау дағдыларын </a:t>
            </a:r>
            <a:r>
              <a:rPr lang="kk-KZ" sz="2400"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қалыптастыру</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Қалдықтар өнімдерді сұрыптау және қайта өңдеу негіздерін түсіндіру;</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Табиғи ресурстарды (су, электр энергиясы) үнемдеудің қарапайым ұғымдарын ұғындыру;</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Маусымдық өзгерістерді бақылау арқылы танымдық қабілеттерін дамыту;</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a:buNone/>
            </a:pPr>
            <a:r>
              <a:rPr lang="kk-KZ" sz="2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=&gt;</a:t>
            </a:r>
            <a:r>
              <a:rPr lang="kk-KZ"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Табиғат аясында экологиялық ойындар мен тәжірибелер ұйымдастыру.</a:t>
            </a:r>
            <a:endParaRPr lang="ru-RU" sz="2400" b="1" cap="none" spc="0"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EE892162-5C02-34AD-9B16-A08F3766E4B6}"/>
              </a:ext>
            </a:extLst>
          </p:cNvPr>
          <p:cNvSpPr/>
          <p:nvPr/>
        </p:nvSpPr>
        <p:spPr>
          <a:xfrm>
            <a:off x="2383019" y="0"/>
            <a:ext cx="8494796" cy="1200329"/>
          </a:xfrm>
          <a:prstGeom prst="rect">
            <a:avLst/>
          </a:prstGeom>
          <a:noFill/>
        </p:spPr>
        <p:txBody>
          <a:bodyPr wrap="square" lIns="91440" tIns="45720" rIns="91440" bIns="45720">
            <a:spAutoFit/>
          </a:bodyPr>
          <a:lstStyle/>
          <a:p>
            <a:pPr algn="ctr"/>
            <a:r>
              <a:rPr lang="kk-KZ" sz="3600" b="1" i="1" u="sng"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«Жасыл балабақша» жобасының негізгі бағыттары:</a:t>
            </a:r>
            <a:endParaRPr lang="ru-RU" sz="36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02642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260905D-1FC5-668A-4F83-F56106AC8A5E}"/>
              </a:ext>
            </a:extLst>
          </p:cNvPr>
          <p:cNvPicPr>
            <a:picLocks noChangeAspect="1"/>
          </p:cNvPicPr>
          <p:nvPr/>
        </p:nvPicPr>
        <p:blipFill>
          <a:blip r:embed="rId2"/>
          <a:stretch>
            <a:fillRect/>
          </a:stretch>
        </p:blipFill>
        <p:spPr>
          <a:xfrm>
            <a:off x="18229" y="-16939"/>
            <a:ext cx="1865604" cy="6877223"/>
          </a:xfrm>
          <a:prstGeom prst="rect">
            <a:avLst/>
          </a:prstGeom>
        </p:spPr>
      </p:pic>
      <p:sp>
        <p:nvSpPr>
          <p:cNvPr id="8" name="Прямоугольник 7">
            <a:extLst>
              <a:ext uri="{FF2B5EF4-FFF2-40B4-BE49-F238E27FC236}">
                <a16:creationId xmlns:a16="http://schemas.microsoft.com/office/drawing/2014/main" id="{20708B61-9D43-0BE2-153B-48921081DD6B}"/>
              </a:ext>
            </a:extLst>
          </p:cNvPr>
          <p:cNvSpPr/>
          <p:nvPr/>
        </p:nvSpPr>
        <p:spPr>
          <a:xfrm>
            <a:off x="2362683" y="156930"/>
            <a:ext cx="3593471" cy="830997"/>
          </a:xfrm>
          <a:prstGeom prst="rect">
            <a:avLst/>
          </a:prstGeom>
          <a:solidFill>
            <a:schemeClr val="accent1">
              <a:lumMod val="20000"/>
              <a:lumOff val="80000"/>
            </a:schemeClr>
          </a:solidFill>
        </p:spPr>
        <p:txBody>
          <a:bodyPr wrap="square">
            <a:spAutoFit/>
          </a:bodyPr>
          <a:lstStyle/>
          <a:p>
            <a:pPr marL="0" marR="0" lvl="0" indent="0" algn="ctr" defTabSz="578541" eaLnBrk="1" fontAlgn="auto" latinLnBrk="0" hangingPunct="1">
              <a:lnSpc>
                <a:spcPct val="100000"/>
              </a:lnSpc>
              <a:spcBef>
                <a:spcPts val="0"/>
              </a:spcBef>
              <a:spcAft>
                <a:spcPts val="0"/>
              </a:spcAft>
              <a:buClrTx/>
              <a:buSzTx/>
              <a:buFontTx/>
              <a:buNone/>
              <a:tabLst/>
              <a:defRPr/>
            </a:pPr>
            <a:r>
              <a:rPr kumimoji="0" lang="kk-KZ" sz="1600" b="1" i="0" u="none" strike="noStrike" kern="0" cap="none" spc="0" normalizeH="0" baseline="0" noProof="0" dirty="0">
                <a:ln>
                  <a:noFill/>
                </a:ln>
                <a:solidFill>
                  <a:srgbClr val="002060"/>
                </a:solidFill>
                <a:effectLst/>
                <a:uLnTx/>
                <a:uFillTx/>
                <a:latin typeface="Arial"/>
              </a:rPr>
              <a:t>«</a:t>
            </a:r>
            <a:r>
              <a:rPr lang="kk-KZ" sz="1600" b="1" dirty="0">
                <a:solidFill>
                  <a:srgbClr val="002060"/>
                </a:solidFill>
              </a:rPr>
              <a:t>Қыста құстарға көмектесейік</a:t>
            </a:r>
            <a:r>
              <a:rPr kumimoji="0" lang="kk-KZ" sz="1600" b="1" i="0" u="none" strike="noStrike" kern="0" cap="none" spc="0" normalizeH="0" baseline="0" noProof="0" dirty="0">
                <a:ln>
                  <a:noFill/>
                </a:ln>
                <a:solidFill>
                  <a:srgbClr val="002060"/>
                </a:solidFill>
                <a:effectLst/>
                <a:uLnTx/>
                <a:uFillTx/>
                <a:latin typeface="Arial"/>
              </a:rPr>
              <a:t>» ашық іс-әрекет  «Балдәурен» топ</a:t>
            </a:r>
          </a:p>
          <a:p>
            <a:pPr marL="0" marR="0" lvl="0" indent="0" algn="ctr" defTabSz="578541" eaLnBrk="1" fontAlgn="auto" latinLnBrk="0" hangingPunct="1">
              <a:lnSpc>
                <a:spcPct val="100000"/>
              </a:lnSpc>
              <a:spcBef>
                <a:spcPts val="0"/>
              </a:spcBef>
              <a:spcAft>
                <a:spcPts val="0"/>
              </a:spcAft>
              <a:buClrTx/>
              <a:buSzTx/>
              <a:buFontTx/>
              <a:buNone/>
              <a:tabLst/>
              <a:defRPr/>
            </a:pPr>
            <a:r>
              <a:rPr lang="kk-KZ" sz="1600" b="1" kern="0" dirty="0">
                <a:solidFill>
                  <a:srgbClr val="002060"/>
                </a:solidFill>
                <a:latin typeface="Arial"/>
              </a:rPr>
              <a:t>Алиева Н.Қ.</a:t>
            </a:r>
            <a:endParaRPr kumimoji="0" lang="ru-RU" sz="1600" b="1" i="0" u="none" strike="noStrike" kern="0" cap="none" spc="0" normalizeH="0" baseline="0" noProof="0" dirty="0">
              <a:ln>
                <a:noFill/>
              </a:ln>
              <a:solidFill>
                <a:srgbClr val="002060"/>
              </a:solidFill>
              <a:effectLst/>
              <a:uLnTx/>
              <a:uFillTx/>
              <a:latin typeface="Arial"/>
            </a:endParaRPr>
          </a:p>
        </p:txBody>
      </p:sp>
      <p:pic>
        <p:nvPicPr>
          <p:cNvPr id="9" name="Рисунок 8">
            <a:extLst>
              <a:ext uri="{FF2B5EF4-FFF2-40B4-BE49-F238E27FC236}">
                <a16:creationId xmlns:a16="http://schemas.microsoft.com/office/drawing/2014/main" id="{0737D132-2529-C026-CE5B-DFA15741A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567" y="1208827"/>
            <a:ext cx="3179701" cy="2078583"/>
          </a:xfrm>
          <a:prstGeom prst="rect">
            <a:avLst/>
          </a:prstGeom>
        </p:spPr>
      </p:pic>
      <p:pic>
        <p:nvPicPr>
          <p:cNvPr id="10" name="Рисунок 9">
            <a:extLst>
              <a:ext uri="{FF2B5EF4-FFF2-40B4-BE49-F238E27FC236}">
                <a16:creationId xmlns:a16="http://schemas.microsoft.com/office/drawing/2014/main" id="{E4726D17-CB2B-4B49-3664-76403F02F2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9566" y="3421672"/>
            <a:ext cx="3179701" cy="3429000"/>
          </a:xfrm>
          <a:prstGeom prst="rect">
            <a:avLst/>
          </a:prstGeom>
        </p:spPr>
      </p:pic>
      <p:sp>
        <p:nvSpPr>
          <p:cNvPr id="2" name="TextBox 1">
            <a:extLst>
              <a:ext uri="{FF2B5EF4-FFF2-40B4-BE49-F238E27FC236}">
                <a16:creationId xmlns:a16="http://schemas.microsoft.com/office/drawing/2014/main" id="{21F488F0-A7C0-7D40-D98A-44EE24961859}"/>
              </a:ext>
            </a:extLst>
          </p:cNvPr>
          <p:cNvSpPr txBox="1"/>
          <p:nvPr/>
        </p:nvSpPr>
        <p:spPr>
          <a:xfrm>
            <a:off x="6096000" y="438539"/>
            <a:ext cx="5949820" cy="5755422"/>
          </a:xfrm>
          <a:prstGeom prst="rect">
            <a:avLst/>
          </a:prstGeom>
          <a:noFill/>
        </p:spPr>
        <p:txBody>
          <a:bodyPr wrap="square" rtlCol="0">
            <a:spAutoFit/>
          </a:bodyPr>
          <a:lstStyle/>
          <a:p>
            <a:r>
              <a:rPr lang="kk-KZ" sz="1600" b="1" i="1" dirty="0">
                <a:solidFill>
                  <a:schemeClr val="accent1">
                    <a:lumMod val="75000"/>
                  </a:schemeClr>
                </a:solidFill>
                <a:latin typeface="Times New Roman" panose="02020603050405020304" pitchFamily="18" charset="0"/>
                <a:cs typeface="Times New Roman" panose="02020603050405020304" pitchFamily="18" charset="0"/>
              </a:rPr>
              <a:t>Болашақ ұрпаққа  экологиялық тәрбие беру жөніндегі республикалық жоспарды іске асыру аясында «</a:t>
            </a:r>
            <a:r>
              <a:rPr lang="en-US" sz="1600" b="1" i="1" dirty="0">
                <a:solidFill>
                  <a:schemeClr val="accent1">
                    <a:lumMod val="75000"/>
                  </a:schemeClr>
                </a:solidFill>
                <a:latin typeface="Times New Roman" panose="02020603050405020304" pitchFamily="18" charset="0"/>
                <a:cs typeface="Times New Roman" panose="02020603050405020304" pitchFamily="18" charset="0"/>
              </a:rPr>
              <a:t>NURSULTAN 7777</a:t>
            </a:r>
            <a:r>
              <a:rPr lang="kk-KZ" sz="1600" b="1" i="1" dirty="0">
                <a:solidFill>
                  <a:schemeClr val="accent1">
                    <a:lumMod val="75000"/>
                  </a:schemeClr>
                </a:solidFill>
                <a:latin typeface="Times New Roman" panose="02020603050405020304" pitchFamily="18" charset="0"/>
                <a:cs typeface="Times New Roman" panose="02020603050405020304" pitchFamily="18" charset="0"/>
              </a:rPr>
              <a:t>»</a:t>
            </a:r>
            <a:r>
              <a:rPr lang="en-US" sz="1600" b="1" i="1" dirty="0">
                <a:solidFill>
                  <a:schemeClr val="accent1">
                    <a:lumMod val="75000"/>
                  </a:schemeClr>
                </a:solidFill>
                <a:latin typeface="Times New Roman" panose="02020603050405020304" pitchFamily="18" charset="0"/>
                <a:cs typeface="Times New Roman" panose="02020603050405020304" pitchFamily="18" charset="0"/>
              </a:rPr>
              <a:t> </a:t>
            </a:r>
            <a:r>
              <a:rPr lang="kk-KZ" sz="1600" b="1" i="1" dirty="0">
                <a:solidFill>
                  <a:schemeClr val="accent1">
                    <a:lumMod val="75000"/>
                  </a:schemeClr>
                </a:solidFill>
                <a:latin typeface="Times New Roman" panose="02020603050405020304" pitchFamily="18" charset="0"/>
                <a:cs typeface="Times New Roman" panose="02020603050405020304" pitchFamily="18" charset="0"/>
              </a:rPr>
              <a:t>бөбекжай-балабақшасында үздіксіз жұмыс жасалуда. </a:t>
            </a:r>
          </a:p>
          <a:p>
            <a:endParaRPr lang="kk-KZ" sz="1600" b="1" i="1" dirty="0">
              <a:solidFill>
                <a:schemeClr val="accent1">
                  <a:lumMod val="75000"/>
                </a:schemeClr>
              </a:solidFill>
              <a:latin typeface="Times New Roman" panose="02020603050405020304" pitchFamily="18" charset="0"/>
              <a:cs typeface="Times New Roman" panose="02020603050405020304" pitchFamily="18" charset="0"/>
            </a:endParaRPr>
          </a:p>
          <a:p>
            <a:r>
              <a:rPr lang="kk-KZ" sz="1600" b="1" i="1" dirty="0">
                <a:solidFill>
                  <a:schemeClr val="accent1">
                    <a:lumMod val="75000"/>
                  </a:schemeClr>
                </a:solidFill>
                <a:latin typeface="Times New Roman" panose="02020603050405020304" pitchFamily="18" charset="0"/>
                <a:cs typeface="Times New Roman" panose="02020603050405020304" pitchFamily="18" charset="0"/>
              </a:rPr>
              <a:t>«Балдәурен» тобының тәрбиешілері құстарға ұқыпты және қамқор болуға тәрбиелеу, құстарға қиын қыста көмектесуге деген ұмтылыс, балалармен қыстайтын құстар туралы әңгімелер ұйымдастырылды, қыстайтын құстар туралы иллюстрацияларды қарастырды. Оларды қауырсындарымен салыстырды. Сонымен қатар балаларға құстар туралы әңгімелер оқыды, жұмбақтар жасыруды ұсынды. </a:t>
            </a:r>
          </a:p>
          <a:p>
            <a:endParaRPr lang="kk-KZ" sz="1600" b="1" i="1" dirty="0">
              <a:solidFill>
                <a:schemeClr val="accent1">
                  <a:lumMod val="75000"/>
                </a:schemeClr>
              </a:solidFill>
              <a:latin typeface="Times New Roman" panose="02020603050405020304" pitchFamily="18" charset="0"/>
              <a:cs typeface="Times New Roman" panose="02020603050405020304" pitchFamily="18" charset="0"/>
            </a:endParaRPr>
          </a:p>
          <a:p>
            <a:r>
              <a:rPr lang="kk-KZ" sz="1600" b="1" i="1" dirty="0">
                <a:solidFill>
                  <a:schemeClr val="accent1">
                    <a:lumMod val="75000"/>
                  </a:schemeClr>
                </a:solidFill>
                <a:latin typeface="Times New Roman" panose="02020603050405020304" pitchFamily="18" charset="0"/>
                <a:cs typeface="Times New Roman" panose="02020603050405020304" pitchFamily="18" charset="0"/>
              </a:rPr>
              <a:t>Әсіресе, балаларға құстардың атаулары қайдан және қалай пайда болғанын білу қызықты болды, тәрбиеленушілердің қыстайтын құстар тақырыбына деген қызығушылығын қолдау және олардың білімдерін бекіту, мектеп жасына дейінгі балалар мынадай дидактикалық ойындар ойнады: «Сипаттамасы бойынша тап», «Қандай құс жасырылды?», «Кімді және немен тамақтандыру керек?»,бөлінген суреттер.</a:t>
            </a:r>
          </a:p>
          <a:p>
            <a:endParaRPr lang="kk-KZ" sz="1600" b="1" i="1" dirty="0">
              <a:solidFill>
                <a:schemeClr val="accent1">
                  <a:lumMod val="75000"/>
                </a:schemeClr>
              </a:solidFill>
              <a:latin typeface="Times New Roman" panose="02020603050405020304" pitchFamily="18" charset="0"/>
              <a:cs typeface="Times New Roman" panose="02020603050405020304" pitchFamily="18" charset="0"/>
            </a:endParaRPr>
          </a:p>
          <a:p>
            <a:r>
              <a:rPr lang="kk-KZ" sz="1600" b="1" i="1" dirty="0">
                <a:solidFill>
                  <a:schemeClr val="accent1">
                    <a:lumMod val="75000"/>
                  </a:schemeClr>
                </a:solidFill>
                <a:latin typeface="Times New Roman" panose="02020603050405020304" pitchFamily="18" charset="0"/>
                <a:cs typeface="Times New Roman" panose="02020603050405020304" pitchFamily="18" charset="0"/>
              </a:rPr>
              <a:t>Балалар біздің айналамызда тұратын құстар туралы үлкен қызығушылықпен тыңдай отырып, өздері үшін көптеген жаңа, қызықты нәрселерді білді. </a:t>
            </a:r>
            <a:endParaRPr lang="ru-RU" sz="1600" b="1" i="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573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AD43039-3AC9-0C5F-3CBE-6C05E0DDAF5F}"/>
              </a:ext>
            </a:extLst>
          </p:cNvPr>
          <p:cNvPicPr>
            <a:picLocks noChangeAspect="1"/>
          </p:cNvPicPr>
          <p:nvPr/>
        </p:nvPicPr>
        <p:blipFill>
          <a:blip r:embed="rId2"/>
          <a:stretch>
            <a:fillRect/>
          </a:stretch>
        </p:blipFill>
        <p:spPr>
          <a:xfrm>
            <a:off x="18229" y="-16939"/>
            <a:ext cx="1865604" cy="6877223"/>
          </a:xfrm>
          <a:prstGeom prst="rect">
            <a:avLst/>
          </a:prstGeom>
        </p:spPr>
      </p:pic>
      <p:sp>
        <p:nvSpPr>
          <p:cNvPr id="5" name="Прямоугольник 4">
            <a:extLst>
              <a:ext uri="{FF2B5EF4-FFF2-40B4-BE49-F238E27FC236}">
                <a16:creationId xmlns:a16="http://schemas.microsoft.com/office/drawing/2014/main" id="{56BF884F-D599-4376-F7EB-04421E6BBAF5}"/>
              </a:ext>
            </a:extLst>
          </p:cNvPr>
          <p:cNvSpPr/>
          <p:nvPr/>
        </p:nvSpPr>
        <p:spPr>
          <a:xfrm>
            <a:off x="4301413" y="365093"/>
            <a:ext cx="5794310" cy="707886"/>
          </a:xfrm>
          <a:prstGeom prst="rect">
            <a:avLst/>
          </a:prstGeom>
          <a:solidFill>
            <a:schemeClr val="accent1">
              <a:lumMod val="20000"/>
              <a:lumOff val="80000"/>
            </a:schemeClr>
          </a:solidFill>
        </p:spPr>
        <p:txBody>
          <a:bodyPr wrap="square">
            <a:spAutoFit/>
          </a:bodyPr>
          <a:lstStyle/>
          <a:p>
            <a:pPr algn="ctr" defTabSz="578541">
              <a:defRPr/>
            </a:pPr>
            <a:r>
              <a:rPr kumimoji="0" lang="kk-KZ" sz="20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ЖАСЫЛ БАЛАБАҚША</a:t>
            </a:r>
          </a:p>
          <a:p>
            <a:pPr algn="ctr" defTabSz="578541">
              <a:defRPr/>
            </a:pPr>
            <a:r>
              <a:rPr kumimoji="0" lang="kk-KZ" sz="20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БАЛАБАҚША </a:t>
            </a:r>
            <a:r>
              <a:rPr kumimoji="0" lang="ru-RU" sz="2000" b="1" i="0" u="none" strike="noStrike" kern="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ТҮЛЕКТЕРІ АЛЛЕЯСЫ</a:t>
            </a:r>
          </a:p>
        </p:txBody>
      </p:sp>
      <p:pic>
        <p:nvPicPr>
          <p:cNvPr id="6" name="Рисунок 5">
            <a:extLst>
              <a:ext uri="{FF2B5EF4-FFF2-40B4-BE49-F238E27FC236}">
                <a16:creationId xmlns:a16="http://schemas.microsoft.com/office/drawing/2014/main" id="{111FA783-1048-C8CE-0250-7F96B6732BDD}"/>
              </a:ext>
            </a:extLst>
          </p:cNvPr>
          <p:cNvPicPr>
            <a:picLocks noChangeAspect="1"/>
          </p:cNvPicPr>
          <p:nvPr/>
        </p:nvPicPr>
        <p:blipFill>
          <a:blip r:embed="rId3">
            <a:extLst>
              <a:ext uri="{28A0092B-C50C-407E-A947-70E740481C1C}">
                <a14:useLocalDpi xmlns:a14="http://schemas.microsoft.com/office/drawing/2010/main" val="0"/>
              </a:ext>
            </a:extLst>
          </a:blip>
          <a:srcRect t="27955" r="7217"/>
          <a:stretch/>
        </p:blipFill>
        <p:spPr>
          <a:xfrm>
            <a:off x="2399104" y="3429000"/>
            <a:ext cx="4598855" cy="3063907"/>
          </a:xfrm>
          <a:prstGeom prst="rect">
            <a:avLst/>
          </a:prstGeom>
        </p:spPr>
      </p:pic>
      <p:pic>
        <p:nvPicPr>
          <p:cNvPr id="7" name="Рисунок 6">
            <a:extLst>
              <a:ext uri="{FF2B5EF4-FFF2-40B4-BE49-F238E27FC236}">
                <a16:creationId xmlns:a16="http://schemas.microsoft.com/office/drawing/2014/main" id="{90EDD0C3-FEE0-8930-23CB-B9B75232047C}"/>
              </a:ext>
            </a:extLst>
          </p:cNvPr>
          <p:cNvPicPr>
            <a:picLocks noChangeAspect="1"/>
          </p:cNvPicPr>
          <p:nvPr/>
        </p:nvPicPr>
        <p:blipFill>
          <a:blip r:embed="rId4">
            <a:extLst>
              <a:ext uri="{28A0092B-C50C-407E-A947-70E740481C1C}">
                <a14:useLocalDpi xmlns:a14="http://schemas.microsoft.com/office/drawing/2010/main" val="0"/>
              </a:ext>
            </a:extLst>
          </a:blip>
          <a:srcRect l="7336" t="21776" r="10384"/>
          <a:stretch/>
        </p:blipFill>
        <p:spPr>
          <a:xfrm>
            <a:off x="7326618" y="3429000"/>
            <a:ext cx="4598855" cy="3119414"/>
          </a:xfrm>
          <a:prstGeom prst="rect">
            <a:avLst/>
          </a:prstGeom>
        </p:spPr>
      </p:pic>
      <p:sp>
        <p:nvSpPr>
          <p:cNvPr id="2" name="TextBox 1">
            <a:extLst>
              <a:ext uri="{FF2B5EF4-FFF2-40B4-BE49-F238E27FC236}">
                <a16:creationId xmlns:a16="http://schemas.microsoft.com/office/drawing/2014/main" id="{A32DDDA9-0253-B61A-77FC-E120FA564970}"/>
              </a:ext>
            </a:extLst>
          </p:cNvPr>
          <p:cNvSpPr txBox="1"/>
          <p:nvPr/>
        </p:nvSpPr>
        <p:spPr>
          <a:xfrm>
            <a:off x="2399104" y="1206866"/>
            <a:ext cx="8920065" cy="1754326"/>
          </a:xfrm>
          <a:prstGeom prst="rect">
            <a:avLst/>
          </a:prstGeom>
          <a:noFill/>
        </p:spPr>
        <p:txBody>
          <a:bodyPr wrap="square" rtlCol="0">
            <a:spAutoFit/>
          </a:bodyPr>
          <a:lstStyle/>
          <a:p>
            <a:r>
              <a:rPr lang="ru-RU" sz="1800" b="1" i="1" dirty="0">
                <a:solidFill>
                  <a:schemeClr val="accent1">
                    <a:lumMod val="75000"/>
                  </a:schemeClr>
                </a:solidFill>
                <a:latin typeface="Times New Roman" panose="02020603050405020304" pitchFamily="18" charset="0"/>
                <a:cs typeface="Times New Roman" panose="02020603050405020304" pitchFamily="18" charset="0"/>
              </a:rPr>
              <a:t>2025 </a:t>
            </a:r>
            <a:r>
              <a:rPr lang="ru-RU" sz="1800" b="1" i="1" dirty="0" err="1">
                <a:solidFill>
                  <a:schemeClr val="accent1">
                    <a:lumMod val="75000"/>
                  </a:schemeClr>
                </a:solidFill>
                <a:latin typeface="Times New Roman" panose="02020603050405020304" pitchFamily="18" charset="0"/>
                <a:cs typeface="Times New Roman" panose="02020603050405020304" pitchFamily="18" charset="0"/>
              </a:rPr>
              <a:t>жыл</a:t>
            </a:r>
            <a:r>
              <a:rPr lang="kk-KZ" sz="1800" b="1" i="1" dirty="0">
                <a:solidFill>
                  <a:schemeClr val="accent1">
                    <a:lumMod val="75000"/>
                  </a:schemeClr>
                </a:solidFill>
                <a:latin typeface="Times New Roman" panose="02020603050405020304" pitchFamily="18" charset="0"/>
                <a:cs typeface="Times New Roman" panose="02020603050405020304" pitchFamily="18" charset="0"/>
              </a:rPr>
              <a:t>ғы мамыр айында балабақша түлектері аулаға шырша ағашын естелікке отырғызып, естелік тақтайшаларын орнатып кетті.  </a:t>
            </a:r>
          </a:p>
          <a:p>
            <a:r>
              <a:rPr lang="kk-KZ" sz="1800" b="1" i="1" dirty="0">
                <a:solidFill>
                  <a:schemeClr val="accent1">
                    <a:lumMod val="75000"/>
                  </a:schemeClr>
                </a:solidFill>
                <a:latin typeface="Times New Roman" panose="02020603050405020304" pitchFamily="18" charset="0"/>
                <a:cs typeface="Times New Roman" panose="02020603050405020304" pitchFamily="18" charset="0"/>
              </a:rPr>
              <a:t>«Бұл акция- бұл жәй ғана қоғамдық пайдалы жұмыс емес, балалардың өз білім ордаларын көгалдандыруға қосқан үлесі, сондай-ақ, шырша- өсудің, мәңгілік ағаштың символы, сүйікті балабақшамен ажырамас байланыстың символы»,- деді Аяулымның анасы</a:t>
            </a:r>
            <a:endParaRPr lang="ru-RU" sz="1800" b="1" i="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9809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C33CB12-22EF-CEFB-676E-531C2299B35C}"/>
              </a:ext>
            </a:extLst>
          </p:cNvPr>
          <p:cNvPicPr>
            <a:picLocks noChangeAspect="1"/>
          </p:cNvPicPr>
          <p:nvPr/>
        </p:nvPicPr>
        <p:blipFill>
          <a:blip r:embed="rId2"/>
          <a:stretch>
            <a:fillRect/>
          </a:stretch>
        </p:blipFill>
        <p:spPr>
          <a:xfrm>
            <a:off x="18229" y="-16939"/>
            <a:ext cx="1865604" cy="6877223"/>
          </a:xfrm>
          <a:prstGeom prst="rect">
            <a:avLst/>
          </a:prstGeom>
        </p:spPr>
      </p:pic>
      <p:sp>
        <p:nvSpPr>
          <p:cNvPr id="5" name="Прямоугольник 4">
            <a:extLst>
              <a:ext uri="{FF2B5EF4-FFF2-40B4-BE49-F238E27FC236}">
                <a16:creationId xmlns:a16="http://schemas.microsoft.com/office/drawing/2014/main" id="{777B790B-4FA2-2547-9F91-D295CCEDB68F}"/>
              </a:ext>
            </a:extLst>
          </p:cNvPr>
          <p:cNvSpPr/>
          <p:nvPr/>
        </p:nvSpPr>
        <p:spPr>
          <a:xfrm>
            <a:off x="1987420" y="124624"/>
            <a:ext cx="10049069" cy="584775"/>
          </a:xfrm>
          <a:prstGeom prst="rect">
            <a:avLst/>
          </a:prstGeom>
          <a:solidFill>
            <a:schemeClr val="accent1">
              <a:lumMod val="20000"/>
              <a:lumOff val="80000"/>
            </a:schemeClr>
          </a:solidFill>
        </p:spPr>
        <p:txBody>
          <a:bodyPr wrap="square">
            <a:spAutoFit/>
          </a:bodyPr>
          <a:lstStyle/>
          <a:p>
            <a:pPr marL="0" marR="0" lvl="0" indent="0" algn="ctr" defTabSz="578541" eaLnBrk="1" fontAlgn="auto" latinLnBrk="0" hangingPunct="1">
              <a:lnSpc>
                <a:spcPct val="100000"/>
              </a:lnSpc>
              <a:spcBef>
                <a:spcPts val="0"/>
              </a:spcBef>
              <a:spcAft>
                <a:spcPts val="0"/>
              </a:spcAft>
              <a:buClrTx/>
              <a:buSzTx/>
              <a:buFontTx/>
              <a:buNone/>
              <a:tabLst/>
              <a:defRPr/>
            </a:pPr>
            <a:r>
              <a:rPr kumimoji="0" lang="kk-KZ" sz="1600" b="1" i="0" u="none" strike="noStrike" kern="0" cap="none" spc="0" normalizeH="0" baseline="0" noProof="0" dirty="0">
                <a:ln>
                  <a:noFill/>
                </a:ln>
                <a:solidFill>
                  <a:srgbClr val="002060"/>
                </a:solidFill>
                <a:effectLst/>
                <a:uLnTx/>
                <a:uFillTx/>
                <a:latin typeface="Arial"/>
              </a:rPr>
              <a:t>«ЖАСЫЛ БАЛАБАҚША» </a:t>
            </a:r>
            <a:r>
              <a:rPr lang="kk-KZ" sz="1600" b="1" kern="0" dirty="0">
                <a:solidFill>
                  <a:srgbClr val="002060"/>
                </a:solidFill>
                <a:latin typeface="Arial"/>
              </a:rPr>
              <a:t>республикалық пилоттық жоба аясындағы </a:t>
            </a:r>
          </a:p>
          <a:p>
            <a:pPr marL="0" marR="0" lvl="0" indent="0" algn="ctr" defTabSz="578541" eaLnBrk="1" fontAlgn="auto" latinLnBrk="0" hangingPunct="1">
              <a:lnSpc>
                <a:spcPct val="100000"/>
              </a:lnSpc>
              <a:spcBef>
                <a:spcPts val="0"/>
              </a:spcBef>
              <a:spcAft>
                <a:spcPts val="0"/>
              </a:spcAft>
              <a:buClrTx/>
              <a:buSzTx/>
              <a:buFontTx/>
              <a:buNone/>
              <a:tabLst/>
              <a:defRPr/>
            </a:pPr>
            <a:r>
              <a:rPr lang="kk-KZ" sz="1600" b="1" kern="0" dirty="0">
                <a:solidFill>
                  <a:srgbClr val="002060"/>
                </a:solidFill>
                <a:latin typeface="Arial"/>
              </a:rPr>
              <a:t>«ТЕРЕЗЕ АЛДЫНДАҒЫ БАУ-БАҚША» байқау</a:t>
            </a:r>
            <a:endParaRPr kumimoji="0" lang="ru-RU" sz="1600" b="1" i="0" u="none" strike="noStrike" kern="0" cap="none" spc="0" normalizeH="0" baseline="0" noProof="0" dirty="0">
              <a:ln>
                <a:noFill/>
              </a:ln>
              <a:solidFill>
                <a:srgbClr val="002060"/>
              </a:solidFill>
              <a:effectLst/>
              <a:uLnTx/>
              <a:uFillTx/>
              <a:latin typeface="Arial"/>
            </a:endParaRPr>
          </a:p>
        </p:txBody>
      </p:sp>
      <p:sp>
        <p:nvSpPr>
          <p:cNvPr id="6" name="Прямоугольник 5">
            <a:extLst>
              <a:ext uri="{FF2B5EF4-FFF2-40B4-BE49-F238E27FC236}">
                <a16:creationId xmlns:a16="http://schemas.microsoft.com/office/drawing/2014/main" id="{89DD5AB7-96E4-39E8-F43B-F181811AAEDA}"/>
              </a:ext>
            </a:extLst>
          </p:cNvPr>
          <p:cNvSpPr/>
          <p:nvPr/>
        </p:nvSpPr>
        <p:spPr>
          <a:xfrm>
            <a:off x="1987420" y="866446"/>
            <a:ext cx="3011457" cy="307777"/>
          </a:xfrm>
          <a:prstGeom prst="rect">
            <a:avLst/>
          </a:prstGeom>
          <a:solidFill>
            <a:schemeClr val="accent1">
              <a:lumMod val="20000"/>
              <a:lumOff val="80000"/>
            </a:schemeClr>
          </a:solidFill>
        </p:spPr>
        <p:txBody>
          <a:bodyPr wrap="square">
            <a:spAutoFit/>
          </a:bodyPr>
          <a:lstStyle/>
          <a:p>
            <a:pPr algn="ctr" defTabSz="578541">
              <a:defRPr/>
            </a:pPr>
            <a:r>
              <a:rPr kumimoji="0" lang="kk-KZ" sz="1400" b="1" i="0" u="none" strike="noStrike" kern="0" cap="none" spc="0" normalizeH="0" baseline="0" noProof="0" dirty="0">
                <a:ln>
                  <a:noFill/>
                </a:ln>
                <a:solidFill>
                  <a:srgbClr val="002060"/>
                </a:solidFill>
                <a:effectLst/>
                <a:uLnTx/>
                <a:uFillTx/>
                <a:latin typeface="Arial"/>
              </a:rPr>
              <a:t>БАЛДӘУРЕН ТОБЫ</a:t>
            </a:r>
            <a:endParaRPr kumimoji="0" lang="ru-RU" sz="1400" b="1" i="0" u="none" strike="noStrike" kern="0" cap="none" spc="0" normalizeH="0" baseline="0" noProof="0" dirty="0">
              <a:ln>
                <a:noFill/>
              </a:ln>
              <a:solidFill>
                <a:srgbClr val="002060"/>
              </a:solidFill>
              <a:effectLst/>
              <a:uLnTx/>
              <a:uFillTx/>
              <a:latin typeface="Arial"/>
            </a:endParaRPr>
          </a:p>
        </p:txBody>
      </p:sp>
      <p:pic>
        <p:nvPicPr>
          <p:cNvPr id="7" name="Рисунок 6">
            <a:extLst>
              <a:ext uri="{FF2B5EF4-FFF2-40B4-BE49-F238E27FC236}">
                <a16:creationId xmlns:a16="http://schemas.microsoft.com/office/drawing/2014/main" id="{9D438E28-25C8-61CB-3BFA-A2822E627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420" y="1331270"/>
            <a:ext cx="3425308" cy="2746909"/>
          </a:xfrm>
          <a:prstGeom prst="rect">
            <a:avLst/>
          </a:prstGeom>
        </p:spPr>
      </p:pic>
      <p:pic>
        <p:nvPicPr>
          <p:cNvPr id="8" name="Рисунок 7">
            <a:extLst>
              <a:ext uri="{FF2B5EF4-FFF2-40B4-BE49-F238E27FC236}">
                <a16:creationId xmlns:a16="http://schemas.microsoft.com/office/drawing/2014/main" id="{5163BC1F-543F-63F6-3506-19AA1908E3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420" y="4078179"/>
            <a:ext cx="3312627" cy="2764811"/>
          </a:xfrm>
          <a:prstGeom prst="rect">
            <a:avLst/>
          </a:prstGeom>
        </p:spPr>
      </p:pic>
      <p:pic>
        <p:nvPicPr>
          <p:cNvPr id="9" name="Рисунок 8">
            <a:extLst>
              <a:ext uri="{FF2B5EF4-FFF2-40B4-BE49-F238E27FC236}">
                <a16:creationId xmlns:a16="http://schemas.microsoft.com/office/drawing/2014/main" id="{624D6899-713A-A9F8-0CCC-16B4E27AF0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5171" y="911807"/>
            <a:ext cx="3466472" cy="3166372"/>
          </a:xfrm>
          <a:prstGeom prst="rect">
            <a:avLst/>
          </a:prstGeom>
        </p:spPr>
      </p:pic>
      <p:pic>
        <p:nvPicPr>
          <p:cNvPr id="10" name="Рисунок 9">
            <a:extLst>
              <a:ext uri="{FF2B5EF4-FFF2-40B4-BE49-F238E27FC236}">
                <a16:creationId xmlns:a16="http://schemas.microsoft.com/office/drawing/2014/main" id="{77657117-AC6B-F1DE-D458-703C3C68EF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7671" y="1331270"/>
            <a:ext cx="3006100" cy="2196225"/>
          </a:xfrm>
          <a:prstGeom prst="rect">
            <a:avLst/>
          </a:prstGeom>
        </p:spPr>
      </p:pic>
      <p:sp>
        <p:nvSpPr>
          <p:cNvPr id="11" name="Прямоугольник 10">
            <a:extLst>
              <a:ext uri="{FF2B5EF4-FFF2-40B4-BE49-F238E27FC236}">
                <a16:creationId xmlns:a16="http://schemas.microsoft.com/office/drawing/2014/main" id="{6B422C84-3035-2DA8-A2A3-0DC8D467F653}"/>
              </a:ext>
            </a:extLst>
          </p:cNvPr>
          <p:cNvSpPr/>
          <p:nvPr/>
        </p:nvSpPr>
        <p:spPr>
          <a:xfrm>
            <a:off x="9162314" y="866445"/>
            <a:ext cx="3011457" cy="307777"/>
          </a:xfrm>
          <a:prstGeom prst="rect">
            <a:avLst/>
          </a:prstGeom>
          <a:solidFill>
            <a:schemeClr val="accent1">
              <a:lumMod val="20000"/>
              <a:lumOff val="80000"/>
            </a:schemeClr>
          </a:solidFill>
        </p:spPr>
        <p:txBody>
          <a:bodyPr wrap="square">
            <a:spAutoFit/>
          </a:bodyPr>
          <a:lstStyle/>
          <a:p>
            <a:pPr algn="ctr" defTabSz="578541">
              <a:defRPr/>
            </a:pPr>
            <a:r>
              <a:rPr kumimoji="0" lang="kk-KZ" sz="1400" b="1" i="0" u="none" strike="noStrike" kern="0" cap="none" spc="0" normalizeH="0" baseline="0" noProof="0" dirty="0">
                <a:ln>
                  <a:noFill/>
                </a:ln>
                <a:solidFill>
                  <a:srgbClr val="002060"/>
                </a:solidFill>
                <a:effectLst/>
                <a:uLnTx/>
                <a:uFillTx/>
                <a:latin typeface="Arial"/>
              </a:rPr>
              <a:t>БОЛАШАҚ  ТОБЫ</a:t>
            </a:r>
            <a:endParaRPr kumimoji="0" lang="ru-RU" sz="1400" b="1" i="0" u="none" strike="noStrike" kern="0" cap="none" spc="0" normalizeH="0" baseline="0" noProof="0" dirty="0">
              <a:ln>
                <a:noFill/>
              </a:ln>
              <a:solidFill>
                <a:srgbClr val="002060"/>
              </a:solidFill>
              <a:effectLst/>
              <a:uLnTx/>
              <a:uFillTx/>
              <a:latin typeface="Arial"/>
            </a:endParaRPr>
          </a:p>
        </p:txBody>
      </p:sp>
      <p:pic>
        <p:nvPicPr>
          <p:cNvPr id="12" name="Рисунок 11">
            <a:extLst>
              <a:ext uri="{FF2B5EF4-FFF2-40B4-BE49-F238E27FC236}">
                <a16:creationId xmlns:a16="http://schemas.microsoft.com/office/drawing/2014/main" id="{1BA3B0C0-CEC4-C622-FDB0-4F43E925D5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80543" y="3677310"/>
            <a:ext cx="3011457" cy="3056066"/>
          </a:xfrm>
          <a:prstGeom prst="rect">
            <a:avLst/>
          </a:prstGeom>
        </p:spPr>
      </p:pic>
      <p:pic>
        <p:nvPicPr>
          <p:cNvPr id="13" name="Рисунок 12">
            <a:extLst>
              <a:ext uri="{FF2B5EF4-FFF2-40B4-BE49-F238E27FC236}">
                <a16:creationId xmlns:a16="http://schemas.microsoft.com/office/drawing/2014/main" id="{6B06073B-63BD-B461-DFA3-5BF05A2DF76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5864629" y="3527078"/>
            <a:ext cx="2764812" cy="3867016"/>
          </a:xfrm>
          <a:prstGeom prst="rect">
            <a:avLst/>
          </a:prstGeom>
        </p:spPr>
      </p:pic>
    </p:spTree>
    <p:extLst>
      <p:ext uri="{BB962C8B-B14F-4D97-AF65-F5344CB8AC3E}">
        <p14:creationId xmlns:p14="http://schemas.microsoft.com/office/powerpoint/2010/main" val="174416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0268317-BDF3-01DF-8CE6-E8BE5D91BEA0}"/>
              </a:ext>
            </a:extLst>
          </p:cNvPr>
          <p:cNvPicPr>
            <a:picLocks noChangeAspect="1"/>
          </p:cNvPicPr>
          <p:nvPr/>
        </p:nvPicPr>
        <p:blipFill>
          <a:blip r:embed="rId2"/>
          <a:stretch>
            <a:fillRect/>
          </a:stretch>
        </p:blipFill>
        <p:spPr>
          <a:xfrm>
            <a:off x="18229" y="-16939"/>
            <a:ext cx="1865604" cy="6877223"/>
          </a:xfrm>
          <a:prstGeom prst="rect">
            <a:avLst/>
          </a:prstGeom>
        </p:spPr>
      </p:pic>
      <p:pic>
        <p:nvPicPr>
          <p:cNvPr id="2" name="Рисунок 1">
            <a:extLst>
              <a:ext uri="{FF2B5EF4-FFF2-40B4-BE49-F238E27FC236}">
                <a16:creationId xmlns:a16="http://schemas.microsoft.com/office/drawing/2014/main" id="{70688AF0-276A-6593-366D-7F2C418119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6296" y="93623"/>
            <a:ext cx="1865604" cy="1819093"/>
          </a:xfrm>
          <a:prstGeom prst="rect">
            <a:avLst/>
          </a:prstGeom>
        </p:spPr>
      </p:pic>
      <p:pic>
        <p:nvPicPr>
          <p:cNvPr id="3" name="Рисунок 2">
            <a:extLst>
              <a:ext uri="{FF2B5EF4-FFF2-40B4-BE49-F238E27FC236}">
                <a16:creationId xmlns:a16="http://schemas.microsoft.com/office/drawing/2014/main" id="{6F9A4F7F-3730-07ED-B6FF-721E07D692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6297" y="2146304"/>
            <a:ext cx="1865604" cy="2462964"/>
          </a:xfrm>
          <a:prstGeom prst="rect">
            <a:avLst/>
          </a:prstGeom>
        </p:spPr>
      </p:pic>
      <p:sp>
        <p:nvSpPr>
          <p:cNvPr id="6" name="TextBox 5">
            <a:extLst>
              <a:ext uri="{FF2B5EF4-FFF2-40B4-BE49-F238E27FC236}">
                <a16:creationId xmlns:a16="http://schemas.microsoft.com/office/drawing/2014/main" id="{B0E103B8-6909-51FD-2BC2-B88F8C4E5E91}"/>
              </a:ext>
            </a:extLst>
          </p:cNvPr>
          <p:cNvSpPr txBox="1"/>
          <p:nvPr/>
        </p:nvSpPr>
        <p:spPr>
          <a:xfrm>
            <a:off x="5202308" y="1327810"/>
            <a:ext cx="6779485" cy="1477328"/>
          </a:xfrm>
          <a:prstGeom prst="rect">
            <a:avLst/>
          </a:prstGeom>
          <a:noFill/>
        </p:spPr>
        <p:txBody>
          <a:bodyPr wrap="square" rtlCol="0">
            <a:spAutoFit/>
          </a:bodyPr>
          <a:lstStyle/>
          <a:p>
            <a:r>
              <a:rPr lang="kk-KZ" sz="1800" b="1" i="1" dirty="0">
                <a:solidFill>
                  <a:schemeClr val="accent1">
                    <a:lumMod val="75000"/>
                  </a:schemeClr>
                </a:solidFill>
                <a:latin typeface="+mj-lt"/>
                <a:cs typeface="Times New Roman" panose="02020603050405020304" pitchFamily="18" charset="0"/>
              </a:rPr>
              <a:t>Байқаудың мақсаты: экологиялық мәдениетті қалыптастыру, табиғатқа деген сүйіспеншілікті ояту, қоршаған ортаны қорғауға тәрбиелеу және қалдық заттарды дұрыс пайдалану мен өңдеу мүмкіншілігін арттыру.</a:t>
            </a:r>
            <a:endParaRPr lang="ru-RU" sz="1800" b="1" i="1" dirty="0">
              <a:solidFill>
                <a:schemeClr val="accent1">
                  <a:lumMod val="75000"/>
                </a:schemeClr>
              </a:solidFill>
              <a:latin typeface="+mj-lt"/>
              <a:cs typeface="Times New Roman" panose="02020603050405020304" pitchFamily="18" charset="0"/>
            </a:endParaRPr>
          </a:p>
        </p:txBody>
      </p:sp>
      <p:pic>
        <p:nvPicPr>
          <p:cNvPr id="8" name="Рисунок 7">
            <a:extLst>
              <a:ext uri="{FF2B5EF4-FFF2-40B4-BE49-F238E27FC236}">
                <a16:creationId xmlns:a16="http://schemas.microsoft.com/office/drawing/2014/main" id="{BAD5679A-227F-AF5F-6C04-02622F0108DD}"/>
              </a:ext>
            </a:extLst>
          </p:cNvPr>
          <p:cNvPicPr>
            <a:picLocks noChangeAspect="1"/>
          </p:cNvPicPr>
          <p:nvPr/>
        </p:nvPicPr>
        <p:blipFill>
          <a:blip r:embed="rId5"/>
          <a:stretch>
            <a:fillRect/>
          </a:stretch>
        </p:blipFill>
        <p:spPr>
          <a:xfrm>
            <a:off x="1938749" y="1119963"/>
            <a:ext cx="1890737" cy="2209290"/>
          </a:xfrm>
          <a:prstGeom prst="rect">
            <a:avLst/>
          </a:prstGeom>
        </p:spPr>
      </p:pic>
      <p:sp>
        <p:nvSpPr>
          <p:cNvPr id="9" name="Прямоугольник 8">
            <a:extLst>
              <a:ext uri="{FF2B5EF4-FFF2-40B4-BE49-F238E27FC236}">
                <a16:creationId xmlns:a16="http://schemas.microsoft.com/office/drawing/2014/main" id="{F53687EC-0CE9-6D51-D84D-ED9373A87EC8}"/>
              </a:ext>
            </a:extLst>
          </p:cNvPr>
          <p:cNvSpPr/>
          <p:nvPr/>
        </p:nvSpPr>
        <p:spPr>
          <a:xfrm>
            <a:off x="5769866" y="246189"/>
            <a:ext cx="5794310" cy="1015663"/>
          </a:xfrm>
          <a:prstGeom prst="rect">
            <a:avLst/>
          </a:prstGeom>
          <a:solidFill>
            <a:schemeClr val="accent1">
              <a:lumMod val="20000"/>
              <a:lumOff val="80000"/>
            </a:schemeClr>
          </a:solidFill>
        </p:spPr>
        <p:txBody>
          <a:bodyPr wrap="square">
            <a:spAutoFit/>
          </a:bodyPr>
          <a:lstStyle/>
          <a:p>
            <a:pPr algn="ctr"/>
            <a:r>
              <a:rPr lang="kk-KZ" sz="2000" b="1" dirty="0">
                <a:solidFill>
                  <a:schemeClr val="accent1">
                    <a:lumMod val="75000"/>
                  </a:schemeClr>
                </a:solidFill>
                <a:latin typeface="Times New Roman" panose="02020603050405020304" pitchFamily="18" charset="0"/>
                <a:cs typeface="Times New Roman" panose="02020603050405020304" pitchFamily="18" charset="0"/>
              </a:rPr>
              <a:t>Маусым айында ересек және </a:t>
            </a:r>
          </a:p>
          <a:p>
            <a:pPr algn="ctr"/>
            <a:r>
              <a:rPr lang="kk-KZ" sz="2000" b="1" dirty="0">
                <a:solidFill>
                  <a:schemeClr val="accent1">
                    <a:lumMod val="75000"/>
                  </a:schemeClr>
                </a:solidFill>
                <a:latin typeface="Times New Roman" panose="02020603050405020304" pitchFamily="18" charset="0"/>
                <a:cs typeface="Times New Roman" panose="02020603050405020304" pitchFamily="18" charset="0"/>
              </a:rPr>
              <a:t>м</a:t>
            </a:r>
            <a:r>
              <a:rPr kumimoji="0" lang="kk-KZ" sz="2000" b="1" i="0" u="none" strike="noStrike" kern="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rPr>
              <a:t>ектепалды даярлық топтарында </a:t>
            </a:r>
          </a:p>
          <a:p>
            <a:pPr algn="ctr"/>
            <a:r>
              <a:rPr lang="kk-KZ" sz="2000" b="1" dirty="0">
                <a:solidFill>
                  <a:schemeClr val="accent1">
                    <a:lumMod val="75000"/>
                  </a:schemeClr>
                </a:solidFill>
                <a:latin typeface="Times New Roman" panose="02020603050405020304" pitchFamily="18" charset="0"/>
                <a:cs typeface="Times New Roman" panose="02020603050405020304" pitchFamily="18" charset="0"/>
              </a:rPr>
              <a:t>«ЭКО- сән» 2025 байқауы ұйымдастырылды.</a:t>
            </a:r>
            <a:endParaRPr kumimoji="0" lang="ru-RU" sz="2000" b="1" i="0" u="none" strike="noStrike" kern="0" cap="none" spc="0" normalizeH="0" baseline="0" noProof="0" dirty="0">
              <a:ln>
                <a:noFill/>
              </a:ln>
              <a:solidFill>
                <a:schemeClr val="accent1">
                  <a:lumMod val="75000"/>
                </a:schemeClr>
              </a:solidFill>
              <a:effectLst/>
              <a:uLnTx/>
              <a:uFillTx/>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2BA3744-F0B5-E62D-7DC0-C0429F6979EE}"/>
              </a:ext>
            </a:extLst>
          </p:cNvPr>
          <p:cNvSpPr txBox="1"/>
          <p:nvPr/>
        </p:nvSpPr>
        <p:spPr>
          <a:xfrm>
            <a:off x="5154699" y="2775379"/>
            <a:ext cx="6779485" cy="2062103"/>
          </a:xfrm>
          <a:prstGeom prst="rect">
            <a:avLst/>
          </a:prstGeom>
          <a:noFill/>
        </p:spPr>
        <p:txBody>
          <a:bodyPr wrap="square" rtlCol="0">
            <a:spAutoFit/>
          </a:bodyPr>
          <a:lstStyle/>
          <a:p>
            <a:r>
              <a:rPr lang="kk-KZ" sz="1600" b="1" i="1" dirty="0">
                <a:solidFill>
                  <a:schemeClr val="accent1">
                    <a:lumMod val="75000"/>
                  </a:schemeClr>
                </a:solidFill>
              </a:rPr>
              <a:t>Ересек адам қоқыс көрген жерде балаға шабыт көзін тауып, тұрмыстық қалдықтарға жаңа өмір сыйлайды. Қоқыстан жасалған қолөнер балаларды шығармашылық ойлауға, қиял мен ұсақ моториканы дамытуға үйретеді. Қайта өңделген материалдардан жасалған балалар қолөнері қайта өңдеу емес, ойын болып табылады. Бұл ойын әдісі оларға өз үйін, қоршаған ортаны таза ұстаудың маңыздылығы туралы ойлауға мүмкіндік береді.</a:t>
            </a:r>
            <a:endParaRPr lang="ru-RU" sz="1600" b="1" i="1" dirty="0">
              <a:solidFill>
                <a:schemeClr val="accent1">
                  <a:lumMod val="75000"/>
                </a:schemeClr>
              </a:solidFill>
            </a:endParaRPr>
          </a:p>
        </p:txBody>
      </p:sp>
      <p:sp>
        <p:nvSpPr>
          <p:cNvPr id="7" name="TextBox 6">
            <a:extLst>
              <a:ext uri="{FF2B5EF4-FFF2-40B4-BE49-F238E27FC236}">
                <a16:creationId xmlns:a16="http://schemas.microsoft.com/office/drawing/2014/main" id="{CA86C41E-AE1E-2C2C-A26E-484017551DCA}"/>
              </a:ext>
            </a:extLst>
          </p:cNvPr>
          <p:cNvSpPr txBox="1"/>
          <p:nvPr/>
        </p:nvSpPr>
        <p:spPr>
          <a:xfrm>
            <a:off x="1938749" y="4609268"/>
            <a:ext cx="10253251" cy="2308324"/>
          </a:xfrm>
          <a:prstGeom prst="rect">
            <a:avLst/>
          </a:prstGeom>
          <a:noFill/>
        </p:spPr>
        <p:txBody>
          <a:bodyPr wrap="square" rtlCol="0">
            <a:spAutoFit/>
          </a:bodyPr>
          <a:lstStyle/>
          <a:p>
            <a:r>
              <a:rPr lang="kk-KZ" sz="1600" b="1" i="1" dirty="0">
                <a:solidFill>
                  <a:schemeClr val="accent1">
                    <a:lumMod val="75000"/>
                  </a:schemeClr>
                </a:solidFill>
              </a:rPr>
              <a:t>Біз ата-аналарды бұрыннан қолданылған материалдарға екінші өмір сыйлауға шақырдық,олар пластмаса, қаптама, бір рет қолданылған целофанкалар, картон қалдықтары, қап, т.б. заттар арқылы сән көрсету</a:t>
            </a:r>
          </a:p>
          <a:p>
            <a:endParaRPr lang="kk-KZ" sz="1600" b="1" i="1" dirty="0">
              <a:solidFill>
                <a:schemeClr val="accent1">
                  <a:lumMod val="75000"/>
                </a:schemeClr>
              </a:solidFill>
            </a:endParaRPr>
          </a:p>
          <a:p>
            <a:r>
              <a:rPr lang="kk-KZ" sz="1600" b="1" i="1" dirty="0">
                <a:solidFill>
                  <a:schemeClr val="accent1">
                    <a:lumMod val="75000"/>
                  </a:schemeClr>
                </a:solidFill>
              </a:rPr>
              <a:t>Біздің ұсынысымызға ата-аналар белсенді түрде жауап берді. Балалармен бірге сін көрсетіліміне түрлі көйлектер мен костюмдер дайындауға тырысты. </a:t>
            </a:r>
          </a:p>
          <a:p>
            <a:endParaRPr lang="kk-KZ" sz="1600" b="1" i="1" dirty="0">
              <a:solidFill>
                <a:schemeClr val="accent1">
                  <a:lumMod val="75000"/>
                </a:schemeClr>
              </a:solidFill>
            </a:endParaRPr>
          </a:p>
          <a:p>
            <a:r>
              <a:rPr lang="kk-KZ" sz="1600" b="1" i="1" dirty="0">
                <a:solidFill>
                  <a:schemeClr val="accent1">
                    <a:lumMod val="75000"/>
                  </a:schemeClr>
                </a:solidFill>
              </a:rPr>
              <a:t>Шығармашылық жұмыстар ата-аналардың шығармашылығын, қиялын, шеберлігін және шабытын көрсететін нағыз экспонаттар болды.</a:t>
            </a:r>
            <a:endParaRPr lang="ru-RU" sz="1600" b="1" i="1" dirty="0">
              <a:solidFill>
                <a:schemeClr val="accent1">
                  <a:lumMod val="75000"/>
                </a:schemeClr>
              </a:solidFill>
            </a:endParaRPr>
          </a:p>
        </p:txBody>
      </p:sp>
    </p:spTree>
    <p:extLst>
      <p:ext uri="{BB962C8B-B14F-4D97-AF65-F5344CB8AC3E}">
        <p14:creationId xmlns:p14="http://schemas.microsoft.com/office/powerpoint/2010/main" val="592939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12EFF012-FF8A-2E63-6B02-EA9D79C500AB}"/>
              </a:ext>
            </a:extLst>
          </p:cNvPr>
          <p:cNvPicPr>
            <a:picLocks noChangeAspect="1"/>
          </p:cNvPicPr>
          <p:nvPr/>
        </p:nvPicPr>
        <p:blipFill>
          <a:blip r:embed="rId2"/>
          <a:stretch>
            <a:fillRect/>
          </a:stretch>
        </p:blipFill>
        <p:spPr>
          <a:xfrm>
            <a:off x="18229" y="-16939"/>
            <a:ext cx="1865604" cy="6877223"/>
          </a:xfrm>
          <a:prstGeom prst="rect">
            <a:avLst/>
          </a:prstGeom>
        </p:spPr>
      </p:pic>
      <p:pic>
        <p:nvPicPr>
          <p:cNvPr id="3" name="Рисунок 2">
            <a:extLst>
              <a:ext uri="{FF2B5EF4-FFF2-40B4-BE49-F238E27FC236}">
                <a16:creationId xmlns:a16="http://schemas.microsoft.com/office/drawing/2014/main" id="{1758E7BB-AD0F-D8D4-1ECA-4CC296059D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5667" y="2136339"/>
            <a:ext cx="1588333" cy="1694682"/>
          </a:xfrm>
          <a:prstGeom prst="rect">
            <a:avLst/>
          </a:prstGeom>
        </p:spPr>
      </p:pic>
      <p:pic>
        <p:nvPicPr>
          <p:cNvPr id="5" name="Рисунок 4">
            <a:extLst>
              <a:ext uri="{FF2B5EF4-FFF2-40B4-BE49-F238E27FC236}">
                <a16:creationId xmlns:a16="http://schemas.microsoft.com/office/drawing/2014/main" id="{3678702F-93BA-0E96-B4AE-9BDC6CA711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2388" y="646166"/>
            <a:ext cx="1817466" cy="1939158"/>
          </a:xfrm>
          <a:prstGeom prst="rect">
            <a:avLst/>
          </a:prstGeom>
        </p:spPr>
      </p:pic>
      <p:pic>
        <p:nvPicPr>
          <p:cNvPr id="7" name="Рисунок 6">
            <a:extLst>
              <a:ext uri="{FF2B5EF4-FFF2-40B4-BE49-F238E27FC236}">
                <a16:creationId xmlns:a16="http://schemas.microsoft.com/office/drawing/2014/main" id="{3C2E4742-AD65-7370-FBA4-EE0FEDBA2BC3}"/>
              </a:ext>
            </a:extLst>
          </p:cNvPr>
          <p:cNvPicPr>
            <a:picLocks noChangeAspect="1"/>
          </p:cNvPicPr>
          <p:nvPr/>
        </p:nvPicPr>
        <p:blipFill>
          <a:blip r:embed="rId5"/>
          <a:stretch>
            <a:fillRect/>
          </a:stretch>
        </p:blipFill>
        <p:spPr>
          <a:xfrm>
            <a:off x="2118453" y="74900"/>
            <a:ext cx="1574866" cy="1864259"/>
          </a:xfrm>
          <a:prstGeom prst="rect">
            <a:avLst/>
          </a:prstGeom>
        </p:spPr>
      </p:pic>
      <p:sp>
        <p:nvSpPr>
          <p:cNvPr id="8" name="Прямоугольник 7">
            <a:extLst>
              <a:ext uri="{FF2B5EF4-FFF2-40B4-BE49-F238E27FC236}">
                <a16:creationId xmlns:a16="http://schemas.microsoft.com/office/drawing/2014/main" id="{D2719705-E519-A866-67B7-E0C13619EFDB}"/>
              </a:ext>
            </a:extLst>
          </p:cNvPr>
          <p:cNvSpPr/>
          <p:nvPr/>
        </p:nvSpPr>
        <p:spPr>
          <a:xfrm>
            <a:off x="6130212" y="170567"/>
            <a:ext cx="5794310" cy="707886"/>
          </a:xfrm>
          <a:prstGeom prst="rect">
            <a:avLst/>
          </a:prstGeom>
          <a:solidFill>
            <a:schemeClr val="accent1">
              <a:lumMod val="20000"/>
              <a:lumOff val="80000"/>
            </a:schemeClr>
          </a:solidFill>
        </p:spPr>
        <p:txBody>
          <a:bodyPr wrap="square">
            <a:spAutoFit/>
          </a:bodyPr>
          <a:lstStyle/>
          <a:p>
            <a:pPr algn="ctr"/>
            <a:r>
              <a:rPr lang="kk-KZ" sz="2000" b="1" dirty="0">
                <a:solidFill>
                  <a:schemeClr val="accent1">
                    <a:lumMod val="75000"/>
                  </a:schemeClr>
                </a:solidFill>
                <a:latin typeface="Times New Roman" panose="02020603050405020304" pitchFamily="18" charset="0"/>
                <a:cs typeface="Times New Roman" panose="02020603050405020304" pitchFamily="18" charset="0"/>
              </a:rPr>
              <a:t>Маусым айында «Балдырған» ортаңғы топ «ЭКО-көрме 2025» байқауы өтті.  </a:t>
            </a:r>
          </a:p>
        </p:txBody>
      </p:sp>
      <p:sp>
        <p:nvSpPr>
          <p:cNvPr id="9" name="TextBox 8">
            <a:extLst>
              <a:ext uri="{FF2B5EF4-FFF2-40B4-BE49-F238E27FC236}">
                <a16:creationId xmlns:a16="http://schemas.microsoft.com/office/drawing/2014/main" id="{D47769B2-1F26-09EF-B66E-2C3E284432BB}"/>
              </a:ext>
            </a:extLst>
          </p:cNvPr>
          <p:cNvSpPr txBox="1"/>
          <p:nvPr/>
        </p:nvSpPr>
        <p:spPr>
          <a:xfrm>
            <a:off x="6096000" y="958703"/>
            <a:ext cx="5456410" cy="5078313"/>
          </a:xfrm>
          <a:prstGeom prst="rect">
            <a:avLst/>
          </a:prstGeom>
          <a:noFill/>
        </p:spPr>
        <p:txBody>
          <a:bodyPr wrap="square" rtlCol="0">
            <a:spAutoFit/>
          </a:bodyPr>
          <a:lstStyle/>
          <a:p>
            <a:r>
              <a:rPr lang="kk-KZ" sz="1800" b="1" i="1" dirty="0">
                <a:solidFill>
                  <a:schemeClr val="accent1">
                    <a:lumMod val="75000"/>
                  </a:schemeClr>
                </a:solidFill>
                <a:latin typeface="Times New Roman" panose="02020603050405020304" pitchFamily="18" charset="0"/>
                <a:cs typeface="Times New Roman" panose="02020603050405020304" pitchFamily="18" charset="0"/>
              </a:rPr>
              <a:t>Мақсаты: балаларға қажетсіз заттар жаңа қолдануға ие бола алатынын көрсету, олардан қызықты ойыншықтар үшін негіз бола алатындығын түсіндіру. </a:t>
            </a:r>
          </a:p>
          <a:p>
            <a:endParaRPr lang="kk-KZ" sz="1800" b="1" i="1" dirty="0">
              <a:solidFill>
                <a:schemeClr val="accent1">
                  <a:lumMod val="75000"/>
                </a:schemeClr>
              </a:solidFill>
              <a:latin typeface="Times New Roman" panose="02020603050405020304" pitchFamily="18" charset="0"/>
              <a:cs typeface="Times New Roman" panose="02020603050405020304" pitchFamily="18" charset="0"/>
            </a:endParaRPr>
          </a:p>
          <a:p>
            <a:endParaRPr lang="kk-KZ" sz="1800" b="1" i="1" dirty="0">
              <a:solidFill>
                <a:schemeClr val="accent1">
                  <a:lumMod val="75000"/>
                </a:schemeClr>
              </a:solidFill>
              <a:latin typeface="Times New Roman" panose="02020603050405020304" pitchFamily="18" charset="0"/>
              <a:cs typeface="Times New Roman" panose="02020603050405020304" pitchFamily="18" charset="0"/>
            </a:endParaRPr>
          </a:p>
          <a:p>
            <a:endParaRPr lang="kk-KZ" sz="1800" b="1" i="1" dirty="0">
              <a:solidFill>
                <a:schemeClr val="accent1">
                  <a:lumMod val="75000"/>
                </a:schemeClr>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a:p>
            <a:endParaRPr lang="kk-KZ" sz="1800" b="1" i="1" dirty="0">
              <a:solidFill>
                <a:srgbClr val="FF0000"/>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922CCF75-692D-B807-D38D-8B86EE9DD7B3}"/>
              </a:ext>
            </a:extLst>
          </p:cNvPr>
          <p:cNvSpPr txBox="1"/>
          <p:nvPr/>
        </p:nvSpPr>
        <p:spPr>
          <a:xfrm>
            <a:off x="4722555" y="2129530"/>
            <a:ext cx="6829855" cy="1384995"/>
          </a:xfrm>
          <a:prstGeom prst="rect">
            <a:avLst/>
          </a:prstGeom>
          <a:noFill/>
        </p:spPr>
        <p:txBody>
          <a:bodyPr wrap="square" rtlCol="0">
            <a:spAutoFit/>
          </a:bodyPr>
          <a:lstStyle/>
          <a:p>
            <a:r>
              <a:rPr lang="kk-KZ" b="1" i="1" dirty="0">
                <a:solidFill>
                  <a:schemeClr val="accent1">
                    <a:lumMod val="75000"/>
                  </a:schemeClr>
                </a:solidFill>
                <a:latin typeface="Times New Roman" panose="02020603050405020304" pitchFamily="18" charset="0"/>
                <a:cs typeface="Times New Roman" panose="02020603050405020304" pitchFamily="18" charset="0"/>
              </a:rPr>
              <a:t>Өз денсаулығыңды күту- ол жақсы, ал планетаның денсаулығына қамқорлық жасау одан да жақсы. Біз экология туралы және қоқысты қайта өңдеу  мен заттарды қайта пайдаланудың пайдасы туралы тынымсыз айтамыз. </a:t>
            </a:r>
          </a:p>
          <a:p>
            <a:endParaRPr lang="kk-KZ" b="1" i="1" dirty="0">
              <a:solidFill>
                <a:schemeClr val="accent1">
                  <a:lumMod val="75000"/>
                </a:schemeClr>
              </a:solidFill>
              <a:latin typeface="Times New Roman" panose="02020603050405020304" pitchFamily="18" charset="0"/>
              <a:cs typeface="Times New Roman" panose="02020603050405020304" pitchFamily="18" charset="0"/>
            </a:endParaRPr>
          </a:p>
          <a:p>
            <a:r>
              <a:rPr lang="kk-KZ" b="1" i="1" dirty="0">
                <a:solidFill>
                  <a:schemeClr val="accent1">
                    <a:lumMod val="75000"/>
                  </a:schemeClr>
                </a:solidFill>
                <a:latin typeface="Times New Roman" panose="02020603050405020304" pitchFamily="18" charset="0"/>
                <a:cs typeface="Times New Roman" panose="02020603050405020304" pitchFamily="18" charset="0"/>
              </a:rPr>
              <a:t>Балалар ата-аналарымен бірге қолөнер бұйымдарын жасады. Яғни қоқысқа екінші өмір сыйлады, олардың не жасағанын көрейік.</a:t>
            </a:r>
          </a:p>
        </p:txBody>
      </p:sp>
      <p:sp>
        <p:nvSpPr>
          <p:cNvPr id="6" name="TextBox 5">
            <a:extLst>
              <a:ext uri="{FF2B5EF4-FFF2-40B4-BE49-F238E27FC236}">
                <a16:creationId xmlns:a16="http://schemas.microsoft.com/office/drawing/2014/main" id="{2CB2650E-0BBA-20E0-509F-23D5F46F349C}"/>
              </a:ext>
            </a:extLst>
          </p:cNvPr>
          <p:cNvSpPr txBox="1"/>
          <p:nvPr/>
        </p:nvSpPr>
        <p:spPr>
          <a:xfrm>
            <a:off x="3714000" y="3594774"/>
            <a:ext cx="8231203" cy="523220"/>
          </a:xfrm>
          <a:prstGeom prst="rect">
            <a:avLst/>
          </a:prstGeom>
          <a:noFill/>
        </p:spPr>
        <p:txBody>
          <a:bodyPr wrap="square" rtlCol="0">
            <a:spAutoFit/>
          </a:bodyPr>
          <a:lstStyle/>
          <a:p>
            <a:r>
              <a:rPr lang="kk-KZ" b="1" i="1" dirty="0">
                <a:solidFill>
                  <a:schemeClr val="accent1">
                    <a:lumMod val="75000"/>
                  </a:schemeClr>
                </a:solidFill>
              </a:rPr>
              <a:t>Пластикалық бөтелкелерден көңілді аюлар, сонымен қатар, қарындаштар мен қылқаламдарға арналған арнайы ыдыс жасауға болады екен.</a:t>
            </a:r>
          </a:p>
        </p:txBody>
      </p:sp>
      <p:sp>
        <p:nvSpPr>
          <p:cNvPr id="11" name="TextBox 10">
            <a:extLst>
              <a:ext uri="{FF2B5EF4-FFF2-40B4-BE49-F238E27FC236}">
                <a16:creationId xmlns:a16="http://schemas.microsoft.com/office/drawing/2014/main" id="{F02B41C1-98E9-B2E0-0CB2-354611BD2AAA}"/>
              </a:ext>
            </a:extLst>
          </p:cNvPr>
          <p:cNvSpPr txBox="1"/>
          <p:nvPr/>
        </p:nvSpPr>
        <p:spPr>
          <a:xfrm>
            <a:off x="2118453" y="4193628"/>
            <a:ext cx="9806069" cy="2308324"/>
          </a:xfrm>
          <a:prstGeom prst="rect">
            <a:avLst/>
          </a:prstGeom>
          <a:noFill/>
        </p:spPr>
        <p:txBody>
          <a:bodyPr wrap="square" rtlCol="0">
            <a:spAutoFit/>
          </a:bodyPr>
          <a:lstStyle/>
          <a:p>
            <a:r>
              <a:rPr lang="kk-KZ" sz="1600" b="1" i="1" dirty="0">
                <a:solidFill>
                  <a:schemeClr val="accent1">
                    <a:lumMod val="75000"/>
                  </a:schemeClr>
                </a:solidFill>
                <a:latin typeface="Times New Roman" panose="02020603050405020304" pitchFamily="18" charset="0"/>
                <a:cs typeface="Times New Roman" panose="02020603050405020304" pitchFamily="18" charset="0"/>
              </a:rPr>
              <a:t>Лақтырылған қақпақтар – қызға сыйлауға болатын гүл, сонымен қатар, біздің аяқтарымызға арналған массаж жолдарына пайдасы тиді. </a:t>
            </a:r>
          </a:p>
          <a:p>
            <a:endParaRPr lang="kk-KZ" sz="1600" b="1" i="1" dirty="0">
              <a:solidFill>
                <a:schemeClr val="accent1">
                  <a:lumMod val="75000"/>
                </a:schemeClr>
              </a:solidFill>
              <a:latin typeface="Times New Roman" panose="02020603050405020304" pitchFamily="18" charset="0"/>
              <a:cs typeface="Times New Roman" panose="02020603050405020304" pitchFamily="18" charset="0"/>
            </a:endParaRPr>
          </a:p>
          <a:p>
            <a:r>
              <a:rPr lang="kk-KZ" sz="1600" b="1" i="1" dirty="0">
                <a:solidFill>
                  <a:schemeClr val="accent1">
                    <a:lumMod val="75000"/>
                  </a:schemeClr>
                </a:solidFill>
                <a:latin typeface="Times New Roman" panose="02020603050405020304" pitchFamily="18" charset="0"/>
                <a:cs typeface="Times New Roman" panose="02020603050405020304" pitchFamily="18" charset="0"/>
              </a:rPr>
              <a:t>Көптеген ата-аналар балаларға дамыту ойыншықтарын дүкендерден сатып алу керек деп ойлайды. Алайда, біздің ата-аналарымыз өз қолдарымен жасалған ойыншықты дамытушы деп санайды.</a:t>
            </a:r>
          </a:p>
          <a:p>
            <a:endParaRPr lang="ru-RU" sz="1600" b="1" i="1" dirty="0">
              <a:solidFill>
                <a:schemeClr val="accent1">
                  <a:lumMod val="75000"/>
                </a:schemeClr>
              </a:solidFill>
              <a:latin typeface="Times New Roman" panose="02020603050405020304" pitchFamily="18" charset="0"/>
              <a:cs typeface="Times New Roman" panose="02020603050405020304" pitchFamily="18" charset="0"/>
            </a:endParaRPr>
          </a:p>
          <a:p>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Әрине</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бір</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лақтырылмаған</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қаптама</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барлық</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экологиялық</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мәселелерді</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шеше</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алмайды</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Бірақ</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егер</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біз</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өзіміз</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үйренсек</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сонымен</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қатар</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балаларымызға</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қоқысты</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дұрыс</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тастауға</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үйретіп</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екінші</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өмір</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берсек</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әлем</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 таза </a:t>
            </a:r>
            <a:r>
              <a:rPr lang="ru-RU" sz="1600" b="1" i="1" dirty="0" err="1">
                <a:solidFill>
                  <a:schemeClr val="accent1">
                    <a:lumMod val="75000"/>
                  </a:schemeClr>
                </a:solidFill>
                <a:latin typeface="Times New Roman" panose="02020603050405020304" pitchFamily="18" charset="0"/>
                <a:cs typeface="Times New Roman" panose="02020603050405020304" pitchFamily="18" charset="0"/>
              </a:rPr>
              <a:t>болады</a:t>
            </a:r>
            <a:r>
              <a:rPr lang="ru-RU" sz="1600" b="1" i="1" dirty="0">
                <a:solidFill>
                  <a:schemeClr val="accent1">
                    <a:lumMod val="75000"/>
                  </a:schemeClr>
                </a:solidFill>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5BC957B5-9C90-25B9-9697-ABCB8507CE5F}"/>
              </a:ext>
            </a:extLst>
          </p:cNvPr>
          <p:cNvSpPr txBox="1"/>
          <p:nvPr/>
        </p:nvSpPr>
        <p:spPr>
          <a:xfrm>
            <a:off x="3801122" y="6372463"/>
            <a:ext cx="8231204" cy="523220"/>
          </a:xfrm>
          <a:prstGeom prst="rect">
            <a:avLst/>
          </a:prstGeom>
          <a:noFill/>
        </p:spPr>
        <p:txBody>
          <a:bodyPr wrap="square" rtlCol="0">
            <a:spAutoFit/>
          </a:bodyPr>
          <a:lstStyle/>
          <a:p>
            <a:r>
              <a:rPr lang="kk-KZ" b="1" i="1" dirty="0">
                <a:solidFill>
                  <a:srgbClr val="FF0000"/>
                </a:solidFill>
                <a:latin typeface="Times New Roman" panose="02020603050405020304" pitchFamily="18" charset="0"/>
                <a:cs typeface="Times New Roman" panose="02020603050405020304" pitchFamily="18" charset="0"/>
              </a:rPr>
              <a:t>Қажетсіз заттардан сұлулық жасай отырып, біз планетамызды тазартамыз!</a:t>
            </a:r>
            <a:endParaRPr lang="ru-RU" b="1" i="1" dirty="0">
              <a:solidFill>
                <a:srgbClr val="FF0000"/>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396853234"/>
      </p:ext>
    </p:extLst>
  </p:cSld>
  <p:clrMapOvr>
    <a:masterClrMapping/>
  </p:clrMapOvr>
</p:sld>
</file>

<file path=ppt/theme/theme1.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807</Words>
  <Application>Microsoft Office PowerPoint</Application>
  <PresentationFormat>Широкоэкранный</PresentationFormat>
  <Paragraphs>95</Paragraphs>
  <Slides>10</Slides>
  <Notes>1</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Calibri</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RePack by Diakov</dc:creator>
  <cp:lastModifiedBy>User</cp:lastModifiedBy>
  <cp:revision>8</cp:revision>
  <dcterms:created xsi:type="dcterms:W3CDTF">2020-04-22T10:14:43Z</dcterms:created>
  <dcterms:modified xsi:type="dcterms:W3CDTF">2025-08-17T21:50:08Z</dcterms:modified>
</cp:coreProperties>
</file>