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Nunito Bold" charset="1" panose="00000800000000000000"/>
      <p:regular r:id="rId17"/>
    </p:embeddedFont>
    <p:embeddedFont>
      <p:font typeface="Montserrat" charset="1" panose="00000500000000000000"/>
      <p:regular r:id="rId18"/>
    </p:embeddedFont>
    <p:embeddedFont>
      <p:font typeface="Arimo Bold" charset="1" panose="020B0704020202020204"/>
      <p:regular r:id="rId19"/>
    </p:embeddedFont>
    <p:embeddedFont>
      <p:font typeface="Arimo" charset="1" panose="020B0604020202020204"/>
      <p:regular r:id="rId20"/>
    </p:embeddedFont>
    <p:embeddedFont>
      <p:font typeface="Railey" charset="1" panose="000000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34.png" Type="http://schemas.openxmlformats.org/officeDocument/2006/relationships/image"/><Relationship Id="rId14" Target="../media/image35.svg" Type="http://schemas.openxmlformats.org/officeDocument/2006/relationships/image"/><Relationship Id="rId15" Target="../media/image36.png" Type="http://schemas.openxmlformats.org/officeDocument/2006/relationships/image"/><Relationship Id="rId16" Target="../media/image37.svg" Type="http://schemas.openxmlformats.org/officeDocument/2006/relationships/image"/><Relationship Id="rId17" Target="../media/image38.png" Type="http://schemas.openxmlformats.org/officeDocument/2006/relationships/image"/><Relationship Id="rId18" Target="../media/image39.svg" Type="http://schemas.openxmlformats.org/officeDocument/2006/relationships/image"/><Relationship Id="rId19" Target="../media/image14.png" Type="http://schemas.openxmlformats.org/officeDocument/2006/relationships/image"/><Relationship Id="rId2" Target="../media/image1.png" Type="http://schemas.openxmlformats.org/officeDocument/2006/relationships/image"/><Relationship Id="rId20" Target="../media/image15.svg" Type="http://schemas.openxmlformats.org/officeDocument/2006/relationships/image"/><Relationship Id="rId21" Target="../media/image16.png" Type="http://schemas.openxmlformats.org/officeDocument/2006/relationships/image"/><Relationship Id="rId22" Target="../media/image17.svg" Type="http://schemas.openxmlformats.org/officeDocument/2006/relationships/image"/><Relationship Id="rId23" Target="../media/image18.png" Type="http://schemas.openxmlformats.org/officeDocument/2006/relationships/image"/><Relationship Id="rId24" Target="../media/image19.svg" Type="http://schemas.openxmlformats.org/officeDocument/2006/relationships/image"/><Relationship Id="rId25" Target="../media/image22.png" Type="http://schemas.openxmlformats.org/officeDocument/2006/relationships/image"/><Relationship Id="rId26" Target="../media/image23.svg" Type="http://schemas.openxmlformats.org/officeDocument/2006/relationships/image"/><Relationship Id="rId27" Target="../media/image20.png" Type="http://schemas.openxmlformats.org/officeDocument/2006/relationships/image"/><Relationship Id="rId28" Target="../media/image21.svg" Type="http://schemas.openxmlformats.org/officeDocument/2006/relationships/image"/><Relationship Id="rId29" Target="../media/image40.png" Type="http://schemas.openxmlformats.org/officeDocument/2006/relationships/image"/><Relationship Id="rId3" Target="../media/image24.png" Type="http://schemas.openxmlformats.org/officeDocument/2006/relationships/image"/><Relationship Id="rId30" Target="../media/image41.svg" Type="http://schemas.openxmlformats.org/officeDocument/2006/relationships/image"/><Relationship Id="rId31" Target="../media/image12.png" Type="http://schemas.openxmlformats.org/officeDocument/2006/relationships/image"/><Relationship Id="rId32" Target="../media/image13.svg" Type="http://schemas.openxmlformats.org/officeDocument/2006/relationships/image"/><Relationship Id="rId4" Target="../media/image2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5.svg" Type="http://schemas.openxmlformats.org/officeDocument/2006/relationships/image"/><Relationship Id="rId11" Target="../media/image46.png" Type="http://schemas.openxmlformats.org/officeDocument/2006/relationships/image"/><Relationship Id="rId12" Target="../media/image47.svg" Type="http://schemas.openxmlformats.org/officeDocument/2006/relationships/image"/><Relationship Id="rId13" Target="../media/image28.png" Type="http://schemas.openxmlformats.org/officeDocument/2006/relationships/image"/><Relationship Id="rId14" Target="../media/image29.svg" Type="http://schemas.openxmlformats.org/officeDocument/2006/relationships/image"/><Relationship Id="rId15" Target="../media/image30.png" Type="http://schemas.openxmlformats.org/officeDocument/2006/relationships/image"/><Relationship Id="rId16" Target="../media/image31.svg" Type="http://schemas.openxmlformats.org/officeDocument/2006/relationships/image"/><Relationship Id="rId17" Target="../media/image32.png" Type="http://schemas.openxmlformats.org/officeDocument/2006/relationships/image"/><Relationship Id="rId18" Target="../media/image33.svg" Type="http://schemas.openxmlformats.org/officeDocument/2006/relationships/image"/><Relationship Id="rId19" Target="../media/image48.png" Type="http://schemas.openxmlformats.org/officeDocument/2006/relationships/image"/><Relationship Id="rId2" Target="../media/image1.png" Type="http://schemas.openxmlformats.org/officeDocument/2006/relationships/image"/><Relationship Id="rId20" Target="../media/image49.svg" Type="http://schemas.openxmlformats.org/officeDocument/2006/relationships/image"/><Relationship Id="rId21" Target="../media/image50.png" Type="http://schemas.openxmlformats.org/officeDocument/2006/relationships/image"/><Relationship Id="rId22" Target="../media/image51.svg" Type="http://schemas.openxmlformats.org/officeDocument/2006/relationships/image"/><Relationship Id="rId23" Target="../media/image16.png" Type="http://schemas.openxmlformats.org/officeDocument/2006/relationships/image"/><Relationship Id="rId24" Target="../media/image17.svg" Type="http://schemas.openxmlformats.org/officeDocument/2006/relationships/image"/><Relationship Id="rId25" Target="../media/image18.png" Type="http://schemas.openxmlformats.org/officeDocument/2006/relationships/image"/><Relationship Id="rId26" Target="../media/image19.svg" Type="http://schemas.openxmlformats.org/officeDocument/2006/relationships/image"/><Relationship Id="rId27" Target="../media/image22.png" Type="http://schemas.openxmlformats.org/officeDocument/2006/relationships/image"/><Relationship Id="rId28" Target="../media/image23.svg" Type="http://schemas.openxmlformats.org/officeDocument/2006/relationships/image"/><Relationship Id="rId29" Target="../media/image20.png" Type="http://schemas.openxmlformats.org/officeDocument/2006/relationships/image"/><Relationship Id="rId3" Target="../media/image26.png" Type="http://schemas.openxmlformats.org/officeDocument/2006/relationships/image"/><Relationship Id="rId30" Target="../media/image21.sv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Relationship Id="rId9" Target="../media/image4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16.png" Type="http://schemas.openxmlformats.org/officeDocument/2006/relationships/image"/><Relationship Id="rId14" Target="../media/image17.svg" Type="http://schemas.openxmlformats.org/officeDocument/2006/relationships/image"/><Relationship Id="rId15" Target="../media/image18.png" Type="http://schemas.openxmlformats.org/officeDocument/2006/relationships/image"/><Relationship Id="rId16" Target="../media/image19.svg" Type="http://schemas.openxmlformats.org/officeDocument/2006/relationships/image"/><Relationship Id="rId17" Target="../media/image22.png" Type="http://schemas.openxmlformats.org/officeDocument/2006/relationships/image"/><Relationship Id="rId18" Target="../media/image23.svg" Type="http://schemas.openxmlformats.org/officeDocument/2006/relationships/image"/><Relationship Id="rId19" Target="../media/image20.png" Type="http://schemas.openxmlformats.org/officeDocument/2006/relationships/image"/><Relationship Id="rId2" Target="../media/image1.png" Type="http://schemas.openxmlformats.org/officeDocument/2006/relationships/image"/><Relationship Id="rId20" Target="../media/image21.svg" Type="http://schemas.openxmlformats.org/officeDocument/2006/relationships/image"/><Relationship Id="rId21" Target="../media/image24.png" Type="http://schemas.openxmlformats.org/officeDocument/2006/relationships/image"/><Relationship Id="rId22" Target="../media/image25.svg" Type="http://schemas.openxmlformats.org/officeDocument/2006/relationships/image"/><Relationship Id="rId23" Target="../media/image14.png" Type="http://schemas.openxmlformats.org/officeDocument/2006/relationships/image"/><Relationship Id="rId24" Target="../media/image15.svg" Type="http://schemas.openxmlformats.org/officeDocument/2006/relationships/image"/><Relationship Id="rId25" Target="../media/image52.png" Type="http://schemas.openxmlformats.org/officeDocument/2006/relationships/image"/><Relationship Id="rId3" Target="../media/image34.png" Type="http://schemas.openxmlformats.org/officeDocument/2006/relationships/image"/><Relationship Id="rId4" Target="../media/image35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53.png" Type="http://schemas.openxmlformats.org/officeDocument/2006/relationships/image"/><Relationship Id="rId14" Target="../media/image54.svg" Type="http://schemas.openxmlformats.org/officeDocument/2006/relationships/image"/><Relationship Id="rId15" Target="../media/image42.png" Type="http://schemas.openxmlformats.org/officeDocument/2006/relationships/image"/><Relationship Id="rId16" Target="../media/image43.svg" Type="http://schemas.openxmlformats.org/officeDocument/2006/relationships/image"/><Relationship Id="rId17" Target="../media/image36.png" Type="http://schemas.openxmlformats.org/officeDocument/2006/relationships/image"/><Relationship Id="rId18" Target="../media/image37.svg" Type="http://schemas.openxmlformats.org/officeDocument/2006/relationships/image"/><Relationship Id="rId19" Target="../media/image48.png" Type="http://schemas.openxmlformats.org/officeDocument/2006/relationships/image"/><Relationship Id="rId2" Target="../media/image1.png" Type="http://schemas.openxmlformats.org/officeDocument/2006/relationships/image"/><Relationship Id="rId20" Target="../media/image49.svg" Type="http://schemas.openxmlformats.org/officeDocument/2006/relationships/image"/><Relationship Id="rId21" Target="../media/image16.png" Type="http://schemas.openxmlformats.org/officeDocument/2006/relationships/image"/><Relationship Id="rId22" Target="../media/image17.svg" Type="http://schemas.openxmlformats.org/officeDocument/2006/relationships/image"/><Relationship Id="rId23" Target="../media/image18.png" Type="http://schemas.openxmlformats.org/officeDocument/2006/relationships/image"/><Relationship Id="rId24" Target="../media/image19.svg" Type="http://schemas.openxmlformats.org/officeDocument/2006/relationships/image"/><Relationship Id="rId25" Target="../media/image22.png" Type="http://schemas.openxmlformats.org/officeDocument/2006/relationships/image"/><Relationship Id="rId26" Target="../media/image23.svg" Type="http://schemas.openxmlformats.org/officeDocument/2006/relationships/image"/><Relationship Id="rId27" Target="../media/image20.png" Type="http://schemas.openxmlformats.org/officeDocument/2006/relationships/image"/><Relationship Id="rId28" Target="../media/image21.sv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44.png" Type="http://schemas.openxmlformats.org/officeDocument/2006/relationships/image"/><Relationship Id="rId14" Target="../media/image45.svg" Type="http://schemas.openxmlformats.org/officeDocument/2006/relationships/image"/><Relationship Id="rId15" Target="../media/image16.png" Type="http://schemas.openxmlformats.org/officeDocument/2006/relationships/image"/><Relationship Id="rId16" Target="../media/image17.svg" Type="http://schemas.openxmlformats.org/officeDocument/2006/relationships/image"/><Relationship Id="rId17" Target="../media/image18.png" Type="http://schemas.openxmlformats.org/officeDocument/2006/relationships/image"/><Relationship Id="rId18" Target="../media/image19.svg" Type="http://schemas.openxmlformats.org/officeDocument/2006/relationships/image"/><Relationship Id="rId19" Target="../media/image22.png" Type="http://schemas.openxmlformats.org/officeDocument/2006/relationships/image"/><Relationship Id="rId2" Target="../media/image1.png" Type="http://schemas.openxmlformats.org/officeDocument/2006/relationships/image"/><Relationship Id="rId20" Target="../media/image23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55.png" Type="http://schemas.openxmlformats.org/officeDocument/2006/relationships/image"/><Relationship Id="rId24" Target="../media/image56.sv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svg" Type="http://schemas.openxmlformats.org/officeDocument/2006/relationships/image"/><Relationship Id="rId11" Target="../media/image34.png" Type="http://schemas.openxmlformats.org/officeDocument/2006/relationships/image"/><Relationship Id="rId12" Target="../media/image35.svg" Type="http://schemas.openxmlformats.org/officeDocument/2006/relationships/image"/><Relationship Id="rId13" Target="../media/image53.png" Type="http://schemas.openxmlformats.org/officeDocument/2006/relationships/image"/><Relationship Id="rId14" Target="../media/image54.svg" Type="http://schemas.openxmlformats.org/officeDocument/2006/relationships/image"/><Relationship Id="rId15" Target="../media/image4.png" Type="http://schemas.openxmlformats.org/officeDocument/2006/relationships/image"/><Relationship Id="rId16" Target="../media/image5.svg" Type="http://schemas.openxmlformats.org/officeDocument/2006/relationships/image"/><Relationship Id="rId17" Target="../media/image36.png" Type="http://schemas.openxmlformats.org/officeDocument/2006/relationships/image"/><Relationship Id="rId18" Target="../media/image37.svg" Type="http://schemas.openxmlformats.org/officeDocument/2006/relationships/image"/><Relationship Id="rId19" Target="../media/image16.png" Type="http://schemas.openxmlformats.org/officeDocument/2006/relationships/image"/><Relationship Id="rId2" Target="../media/image1.png" Type="http://schemas.openxmlformats.org/officeDocument/2006/relationships/image"/><Relationship Id="rId20" Target="../media/image17.svg" Type="http://schemas.openxmlformats.org/officeDocument/2006/relationships/image"/><Relationship Id="rId21" Target="../media/image18.png" Type="http://schemas.openxmlformats.org/officeDocument/2006/relationships/image"/><Relationship Id="rId22" Target="../media/image19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0.png" Type="http://schemas.openxmlformats.org/officeDocument/2006/relationships/image"/><Relationship Id="rId26" Target="../media/image21.sv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8.png" Type="http://schemas.openxmlformats.org/officeDocument/2006/relationships/image"/><Relationship Id="rId16" Target="../media/image9.svg" Type="http://schemas.openxmlformats.org/officeDocument/2006/relationships/image"/><Relationship Id="rId17" Target="../media/image42.png" Type="http://schemas.openxmlformats.org/officeDocument/2006/relationships/image"/><Relationship Id="rId18" Target="../media/image43.svg" Type="http://schemas.openxmlformats.org/officeDocument/2006/relationships/image"/><Relationship Id="rId19" Target="../media/image38.png" Type="http://schemas.openxmlformats.org/officeDocument/2006/relationships/image"/><Relationship Id="rId2" Target="../media/image1.png" Type="http://schemas.openxmlformats.org/officeDocument/2006/relationships/image"/><Relationship Id="rId20" Target="../media/image39.svg" Type="http://schemas.openxmlformats.org/officeDocument/2006/relationships/image"/><Relationship Id="rId21" Target="../media/image6.png" Type="http://schemas.openxmlformats.org/officeDocument/2006/relationships/image"/><Relationship Id="rId22" Target="../media/image7.svg" Type="http://schemas.openxmlformats.org/officeDocument/2006/relationships/image"/><Relationship Id="rId23" Target="../media/image16.png" Type="http://schemas.openxmlformats.org/officeDocument/2006/relationships/image"/><Relationship Id="rId24" Target="../media/image17.svg" Type="http://schemas.openxmlformats.org/officeDocument/2006/relationships/image"/><Relationship Id="rId25" Target="../media/image18.png" Type="http://schemas.openxmlformats.org/officeDocument/2006/relationships/image"/><Relationship Id="rId26" Target="../media/image19.svg" Type="http://schemas.openxmlformats.org/officeDocument/2006/relationships/image"/><Relationship Id="rId27" Target="../media/image22.png" Type="http://schemas.openxmlformats.org/officeDocument/2006/relationships/image"/><Relationship Id="rId28" Target="../media/image23.svg" Type="http://schemas.openxmlformats.org/officeDocument/2006/relationships/image"/><Relationship Id="rId29" Target="../media/image20.png" Type="http://schemas.openxmlformats.org/officeDocument/2006/relationships/image"/><Relationship Id="rId3" Target="../media/image26.png" Type="http://schemas.openxmlformats.org/officeDocument/2006/relationships/image"/><Relationship Id="rId30" Target="../media/image21.sv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10.png" Type="http://schemas.openxmlformats.org/officeDocument/2006/relationships/image"/><Relationship Id="rId14" Target="../media/image11.svg" Type="http://schemas.openxmlformats.org/officeDocument/2006/relationships/image"/><Relationship Id="rId15" Target="../media/image8.png" Type="http://schemas.openxmlformats.org/officeDocument/2006/relationships/image"/><Relationship Id="rId16" Target="../media/image9.svg" Type="http://schemas.openxmlformats.org/officeDocument/2006/relationships/image"/><Relationship Id="rId17" Target="../media/image42.png" Type="http://schemas.openxmlformats.org/officeDocument/2006/relationships/image"/><Relationship Id="rId18" Target="../media/image43.svg" Type="http://schemas.openxmlformats.org/officeDocument/2006/relationships/image"/><Relationship Id="rId19" Target="../media/image38.png" Type="http://schemas.openxmlformats.org/officeDocument/2006/relationships/image"/><Relationship Id="rId2" Target="../media/image1.png" Type="http://schemas.openxmlformats.org/officeDocument/2006/relationships/image"/><Relationship Id="rId20" Target="../media/image39.svg" Type="http://schemas.openxmlformats.org/officeDocument/2006/relationships/image"/><Relationship Id="rId21" Target="../media/image6.png" Type="http://schemas.openxmlformats.org/officeDocument/2006/relationships/image"/><Relationship Id="rId22" Target="../media/image7.svg" Type="http://schemas.openxmlformats.org/officeDocument/2006/relationships/image"/><Relationship Id="rId23" Target="../media/image16.png" Type="http://schemas.openxmlformats.org/officeDocument/2006/relationships/image"/><Relationship Id="rId24" Target="../media/image17.svg" Type="http://schemas.openxmlformats.org/officeDocument/2006/relationships/image"/><Relationship Id="rId25" Target="../media/image18.png" Type="http://schemas.openxmlformats.org/officeDocument/2006/relationships/image"/><Relationship Id="rId26" Target="../media/image19.svg" Type="http://schemas.openxmlformats.org/officeDocument/2006/relationships/image"/><Relationship Id="rId27" Target="../media/image22.png" Type="http://schemas.openxmlformats.org/officeDocument/2006/relationships/image"/><Relationship Id="rId28" Target="../media/image23.svg" Type="http://schemas.openxmlformats.org/officeDocument/2006/relationships/image"/><Relationship Id="rId29" Target="../media/image20.png" Type="http://schemas.openxmlformats.org/officeDocument/2006/relationships/image"/><Relationship Id="rId3" Target="../media/image26.png" Type="http://schemas.openxmlformats.org/officeDocument/2006/relationships/image"/><Relationship Id="rId30" Target="../media/image21.sv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48.png" Type="http://schemas.openxmlformats.org/officeDocument/2006/relationships/image"/><Relationship Id="rId14" Target="../media/image49.svg" Type="http://schemas.openxmlformats.org/officeDocument/2006/relationships/image"/><Relationship Id="rId15" Target="../media/image50.png" Type="http://schemas.openxmlformats.org/officeDocument/2006/relationships/image"/><Relationship Id="rId16" Target="../media/image51.svg" Type="http://schemas.openxmlformats.org/officeDocument/2006/relationships/image"/><Relationship Id="rId17" Target="../media/image46.png" Type="http://schemas.openxmlformats.org/officeDocument/2006/relationships/image"/><Relationship Id="rId18" Target="../media/image47.svg" Type="http://schemas.openxmlformats.org/officeDocument/2006/relationships/image"/><Relationship Id="rId19" Target="../media/image14.png" Type="http://schemas.openxmlformats.org/officeDocument/2006/relationships/image"/><Relationship Id="rId2" Target="../media/image1.png" Type="http://schemas.openxmlformats.org/officeDocument/2006/relationships/image"/><Relationship Id="rId20" Target="../media/image15.svg" Type="http://schemas.openxmlformats.org/officeDocument/2006/relationships/image"/><Relationship Id="rId21" Target="../media/image12.png" Type="http://schemas.openxmlformats.org/officeDocument/2006/relationships/image"/><Relationship Id="rId22" Target="../media/image13.svg" Type="http://schemas.openxmlformats.org/officeDocument/2006/relationships/image"/><Relationship Id="rId23" Target="../media/image16.png" Type="http://schemas.openxmlformats.org/officeDocument/2006/relationships/image"/><Relationship Id="rId24" Target="../media/image17.svg" Type="http://schemas.openxmlformats.org/officeDocument/2006/relationships/image"/><Relationship Id="rId25" Target="../media/image18.png" Type="http://schemas.openxmlformats.org/officeDocument/2006/relationships/image"/><Relationship Id="rId26" Target="../media/image19.svg" Type="http://schemas.openxmlformats.org/officeDocument/2006/relationships/image"/><Relationship Id="rId27" Target="../media/image22.png" Type="http://schemas.openxmlformats.org/officeDocument/2006/relationships/image"/><Relationship Id="rId28" Target="../media/image23.svg" Type="http://schemas.openxmlformats.org/officeDocument/2006/relationships/image"/><Relationship Id="rId29" Target="../media/image20.png" Type="http://schemas.openxmlformats.org/officeDocument/2006/relationships/image"/><Relationship Id="rId3" Target="../media/image26.png" Type="http://schemas.openxmlformats.org/officeDocument/2006/relationships/image"/><Relationship Id="rId30" Target="../media/image21.svg" Type="http://schemas.openxmlformats.org/officeDocument/2006/relationships/image"/><Relationship Id="rId31" Target="../media/image24.png" Type="http://schemas.openxmlformats.org/officeDocument/2006/relationships/image"/><Relationship Id="rId32" Target="../media/image25.svg" Type="http://schemas.openxmlformats.org/officeDocument/2006/relationships/image"/><Relationship Id="rId33" Target="../media/image40.png" Type="http://schemas.openxmlformats.org/officeDocument/2006/relationships/image"/><Relationship Id="rId34" Target="../media/image41.sv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png" Type="http://schemas.openxmlformats.org/officeDocument/2006/relationships/image"/><Relationship Id="rId12" Target="../media/image33.svg" Type="http://schemas.openxmlformats.org/officeDocument/2006/relationships/image"/><Relationship Id="rId13" Target="../media/image48.png" Type="http://schemas.openxmlformats.org/officeDocument/2006/relationships/image"/><Relationship Id="rId14" Target="../media/image49.svg" Type="http://schemas.openxmlformats.org/officeDocument/2006/relationships/image"/><Relationship Id="rId15" Target="../media/image50.png" Type="http://schemas.openxmlformats.org/officeDocument/2006/relationships/image"/><Relationship Id="rId16" Target="../media/image51.svg" Type="http://schemas.openxmlformats.org/officeDocument/2006/relationships/image"/><Relationship Id="rId17" Target="../media/image46.png" Type="http://schemas.openxmlformats.org/officeDocument/2006/relationships/image"/><Relationship Id="rId18" Target="../media/image47.svg" Type="http://schemas.openxmlformats.org/officeDocument/2006/relationships/image"/><Relationship Id="rId19" Target="../media/image14.png" Type="http://schemas.openxmlformats.org/officeDocument/2006/relationships/image"/><Relationship Id="rId2" Target="../media/image1.png" Type="http://schemas.openxmlformats.org/officeDocument/2006/relationships/image"/><Relationship Id="rId20" Target="../media/image15.svg" Type="http://schemas.openxmlformats.org/officeDocument/2006/relationships/image"/><Relationship Id="rId21" Target="../media/image12.png" Type="http://schemas.openxmlformats.org/officeDocument/2006/relationships/image"/><Relationship Id="rId22" Target="../media/image13.svg" Type="http://schemas.openxmlformats.org/officeDocument/2006/relationships/image"/><Relationship Id="rId23" Target="../media/image16.png" Type="http://schemas.openxmlformats.org/officeDocument/2006/relationships/image"/><Relationship Id="rId24" Target="../media/image17.svg" Type="http://schemas.openxmlformats.org/officeDocument/2006/relationships/image"/><Relationship Id="rId25" Target="../media/image18.png" Type="http://schemas.openxmlformats.org/officeDocument/2006/relationships/image"/><Relationship Id="rId26" Target="../media/image19.svg" Type="http://schemas.openxmlformats.org/officeDocument/2006/relationships/image"/><Relationship Id="rId27" Target="../media/image22.png" Type="http://schemas.openxmlformats.org/officeDocument/2006/relationships/image"/><Relationship Id="rId28" Target="../media/image23.svg" Type="http://schemas.openxmlformats.org/officeDocument/2006/relationships/image"/><Relationship Id="rId29" Target="../media/image20.png" Type="http://schemas.openxmlformats.org/officeDocument/2006/relationships/image"/><Relationship Id="rId3" Target="../media/image26.png" Type="http://schemas.openxmlformats.org/officeDocument/2006/relationships/image"/><Relationship Id="rId30" Target="../media/image21.svg" Type="http://schemas.openxmlformats.org/officeDocument/2006/relationships/image"/><Relationship Id="rId31" Target="../media/image24.png" Type="http://schemas.openxmlformats.org/officeDocument/2006/relationships/image"/><Relationship Id="rId32" Target="../media/image25.svg" Type="http://schemas.openxmlformats.org/officeDocument/2006/relationships/image"/><Relationship Id="rId33" Target="../media/image40.png" Type="http://schemas.openxmlformats.org/officeDocument/2006/relationships/image"/><Relationship Id="rId34" Target="../media/image41.svg" Type="http://schemas.openxmlformats.org/officeDocument/2006/relationships/image"/><Relationship Id="rId4" Target="../media/image27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28.png" Type="http://schemas.openxmlformats.org/officeDocument/2006/relationships/image"/><Relationship Id="rId8" Target="../media/image29.svg" Type="http://schemas.openxmlformats.org/officeDocument/2006/relationships/image"/><Relationship Id="rId9" Target="../media/image3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false" flipV="false" rot="0">
            <a:off x="5453461" y="393695"/>
            <a:ext cx="7381077" cy="4227344"/>
          </a:xfrm>
          <a:custGeom>
            <a:avLst/>
            <a:gdLst/>
            <a:ahLst/>
            <a:cxnLst/>
            <a:rect r="r" b="b" t="t" l="l"/>
            <a:pathLst>
              <a:path h="4227344" w="7381077">
                <a:moveTo>
                  <a:pt x="0" y="0"/>
                </a:moveTo>
                <a:lnTo>
                  <a:pt x="7381078" y="0"/>
                </a:lnTo>
                <a:lnTo>
                  <a:pt x="7381078" y="4227344"/>
                </a:lnTo>
                <a:lnTo>
                  <a:pt x="0" y="4227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98309" y="7109251"/>
            <a:ext cx="4720879" cy="2454857"/>
          </a:xfrm>
          <a:custGeom>
            <a:avLst/>
            <a:gdLst/>
            <a:ahLst/>
            <a:cxnLst/>
            <a:rect r="r" b="b" t="t" l="l"/>
            <a:pathLst>
              <a:path h="2454857" w="4720879">
                <a:moveTo>
                  <a:pt x="0" y="0"/>
                </a:moveTo>
                <a:lnTo>
                  <a:pt x="4720879" y="0"/>
                </a:lnTo>
                <a:lnTo>
                  <a:pt x="4720879" y="2454857"/>
                </a:lnTo>
                <a:lnTo>
                  <a:pt x="0" y="24548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627291" y="7109251"/>
            <a:ext cx="3247830" cy="2289720"/>
          </a:xfrm>
          <a:custGeom>
            <a:avLst/>
            <a:gdLst/>
            <a:ahLst/>
            <a:cxnLst/>
            <a:rect r="r" b="b" t="t" l="l"/>
            <a:pathLst>
              <a:path h="2289720" w="3247830">
                <a:moveTo>
                  <a:pt x="0" y="0"/>
                </a:moveTo>
                <a:lnTo>
                  <a:pt x="3247829" y="0"/>
                </a:lnTo>
                <a:lnTo>
                  <a:pt x="3247829" y="2289720"/>
                </a:lnTo>
                <a:lnTo>
                  <a:pt x="0" y="22897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4138" y="7022354"/>
            <a:ext cx="3244615" cy="2506465"/>
          </a:xfrm>
          <a:custGeom>
            <a:avLst/>
            <a:gdLst/>
            <a:ahLst/>
            <a:cxnLst/>
            <a:rect r="r" b="b" t="t" l="l"/>
            <a:pathLst>
              <a:path h="2506465" w="3244615">
                <a:moveTo>
                  <a:pt x="0" y="0"/>
                </a:moveTo>
                <a:lnTo>
                  <a:pt x="3244615" y="0"/>
                </a:lnTo>
                <a:lnTo>
                  <a:pt x="3244615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80309" y="5582594"/>
            <a:ext cx="2145759" cy="3946224"/>
          </a:xfrm>
          <a:custGeom>
            <a:avLst/>
            <a:gdLst/>
            <a:ahLst/>
            <a:cxnLst/>
            <a:rect r="r" b="b" t="t" l="l"/>
            <a:pathLst>
              <a:path h="3946224" w="2145759">
                <a:moveTo>
                  <a:pt x="0" y="0"/>
                </a:moveTo>
                <a:lnTo>
                  <a:pt x="2145760" y="0"/>
                </a:lnTo>
                <a:lnTo>
                  <a:pt x="2145760" y="3946225"/>
                </a:lnTo>
                <a:lnTo>
                  <a:pt x="0" y="394622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363582" y="7240312"/>
            <a:ext cx="2025584" cy="2017988"/>
          </a:xfrm>
          <a:custGeom>
            <a:avLst/>
            <a:gdLst/>
            <a:ahLst/>
            <a:cxnLst/>
            <a:rect r="r" b="b" t="t" l="l"/>
            <a:pathLst>
              <a:path h="2017988" w="2025584">
                <a:moveTo>
                  <a:pt x="0" y="0"/>
                </a:moveTo>
                <a:lnTo>
                  <a:pt x="2025584" y="0"/>
                </a:lnTo>
                <a:lnTo>
                  <a:pt x="2025584" y="2017988"/>
                </a:lnTo>
                <a:lnTo>
                  <a:pt x="0" y="201798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26069" y="7209148"/>
            <a:ext cx="1429497" cy="2319670"/>
          </a:xfrm>
          <a:custGeom>
            <a:avLst/>
            <a:gdLst/>
            <a:ahLst/>
            <a:cxnLst/>
            <a:rect r="r" b="b" t="t" l="l"/>
            <a:pathLst>
              <a:path h="2319670" w="1429497">
                <a:moveTo>
                  <a:pt x="0" y="0"/>
                </a:moveTo>
                <a:lnTo>
                  <a:pt x="1429497" y="0"/>
                </a:lnTo>
                <a:lnTo>
                  <a:pt x="1429497" y="2319671"/>
                </a:lnTo>
                <a:lnTo>
                  <a:pt x="0" y="231967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3149735" y="3683853"/>
            <a:ext cx="11988530" cy="1601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65"/>
              </a:lnSpc>
            </a:pPr>
            <a:r>
              <a:rPr lang="en-US" b="true" sz="3525" spc="35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ТӘРБИЕЛЕНУШІЛЕРДІҢ АТА-АНАЛАРЫМЕН НЕМЕСЕ ЗАҢДЫ ӨКІЛДЕРІМЕН</a:t>
            </a:r>
          </a:p>
          <a:p>
            <a:pPr algn="ctr">
              <a:lnSpc>
                <a:spcPts val="4265"/>
              </a:lnSpc>
            </a:pPr>
            <a:r>
              <a:rPr lang="en-US" b="true" sz="3525" spc="35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жүргізілетін жұмыс нысандары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2099990">
            <a:off x="11962183" y="1145182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503479">
            <a:off x="12993626" y="36919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965373">
            <a:off x="3333046" y="3145244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842188">
            <a:off x="4496184" y="233634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683588">
            <a:off x="12997048" y="2358374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871761">
            <a:off x="13832270" y="4355137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099990">
            <a:off x="4323696" y="416250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1503479">
            <a:off x="5390865" y="116891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099990">
            <a:off x="14440783" y="322532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503479">
            <a:off x="14137521" y="1121454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855390">
            <a:off x="3243125" y="119263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503479">
            <a:off x="2629513" y="409135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187861">
            <a:off x="8725965" y="8714360"/>
            <a:ext cx="836070" cy="853133"/>
          </a:xfrm>
          <a:custGeom>
            <a:avLst/>
            <a:gdLst/>
            <a:ahLst/>
            <a:cxnLst/>
            <a:rect r="r" b="b" t="t" l="l"/>
            <a:pathLst>
              <a:path h="853133" w="836070">
                <a:moveTo>
                  <a:pt x="0" y="0"/>
                </a:moveTo>
                <a:lnTo>
                  <a:pt x="836070" y="0"/>
                </a:lnTo>
                <a:lnTo>
                  <a:pt x="836070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511720" y="6637634"/>
            <a:ext cx="3923523" cy="2898503"/>
          </a:xfrm>
          <a:custGeom>
            <a:avLst/>
            <a:gdLst/>
            <a:ahLst/>
            <a:cxnLst/>
            <a:rect r="r" b="b" t="t" l="l"/>
            <a:pathLst>
              <a:path h="2898503" w="3923523">
                <a:moveTo>
                  <a:pt x="0" y="0"/>
                </a:moveTo>
                <a:lnTo>
                  <a:pt x="3923523" y="0"/>
                </a:lnTo>
                <a:lnTo>
                  <a:pt x="3923523" y="2898503"/>
                </a:lnTo>
                <a:lnTo>
                  <a:pt x="0" y="289850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098692" y="6945492"/>
            <a:ext cx="1308421" cy="2373553"/>
          </a:xfrm>
          <a:custGeom>
            <a:avLst/>
            <a:gdLst/>
            <a:ahLst/>
            <a:cxnLst/>
            <a:rect r="r" b="b" t="t" l="l"/>
            <a:pathLst>
              <a:path h="2373553" w="1308421">
                <a:moveTo>
                  <a:pt x="0" y="0"/>
                </a:moveTo>
                <a:lnTo>
                  <a:pt x="1308421" y="0"/>
                </a:lnTo>
                <a:lnTo>
                  <a:pt x="1308421" y="2373553"/>
                </a:lnTo>
                <a:lnTo>
                  <a:pt x="0" y="23735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208741" y="7177406"/>
            <a:ext cx="1378174" cy="2236388"/>
          </a:xfrm>
          <a:custGeom>
            <a:avLst/>
            <a:gdLst/>
            <a:ahLst/>
            <a:cxnLst/>
            <a:rect r="r" b="b" t="t" l="l"/>
            <a:pathLst>
              <a:path h="2236388" w="1378174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839600">
            <a:off x="7466882" y="6261652"/>
            <a:ext cx="3080188" cy="3490298"/>
          </a:xfrm>
          <a:custGeom>
            <a:avLst/>
            <a:gdLst/>
            <a:ahLst/>
            <a:cxnLst/>
            <a:rect r="r" b="b" t="t" l="l"/>
            <a:pathLst>
              <a:path h="3490298" w="308018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713425" y="7340873"/>
            <a:ext cx="2025584" cy="2017988"/>
          </a:xfrm>
          <a:custGeom>
            <a:avLst/>
            <a:gdLst/>
            <a:ahLst/>
            <a:cxnLst/>
            <a:rect r="r" b="b" t="t" l="l"/>
            <a:pathLst>
              <a:path h="2017988" w="2025584">
                <a:moveTo>
                  <a:pt x="0" y="0"/>
                </a:moveTo>
                <a:lnTo>
                  <a:pt x="2025584" y="0"/>
                </a:lnTo>
                <a:lnTo>
                  <a:pt x="2025584" y="2017989"/>
                </a:lnTo>
                <a:lnTo>
                  <a:pt x="0" y="2017989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2249165" y="1003219"/>
            <a:ext cx="14216842" cy="543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Ата-аналармен жұмыста баланың әлеуметтік жағдайын, отбасы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тарихын, мәдени ерекшеліктері мен дәстүрлерін, мінезі мен ерекшеліктерін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ескеру қажет.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Ата-аналарды тәрбиелеу - білім беру процесіне тартудың мақсаты-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балаларды тәрбиелеу мен оқыту үшін жауапкершілікті іске асыруда ата-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аналарға көмек көрсету арқылы оларды педагогикалық процеске белсенді</a:t>
            </a:r>
          </a:p>
          <a:p>
            <a:pPr algn="l">
              <a:lnSpc>
                <a:spcPts val="3900"/>
              </a:lnSpc>
            </a:pPr>
            <a:r>
              <a:rPr lang="en-US" sz="3000" spc="60" b="true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қатысушылар ретінде тарту.</a:t>
            </a:r>
          </a:p>
          <a:p>
            <a:pPr algn="l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8https://adilet.zan.kz/kaz/docs/P2100000137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20161" y="866775"/>
            <a:ext cx="7847678" cy="1467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40"/>
              </a:lnSpc>
            </a:pPr>
            <a:r>
              <a:rPr lang="en-US" sz="8600">
                <a:solidFill>
                  <a:srgbClr val="4DACC4"/>
                </a:solidFill>
                <a:latin typeface="Montserrat"/>
                <a:ea typeface="Montserrat"/>
                <a:cs typeface="Montserrat"/>
                <a:sym typeface="Montserrat"/>
              </a:rPr>
              <a:t>Міндеттері: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85753" y="6220690"/>
            <a:ext cx="2921124" cy="3487909"/>
          </a:xfrm>
          <a:custGeom>
            <a:avLst/>
            <a:gdLst/>
            <a:ahLst/>
            <a:cxnLst/>
            <a:rect r="r" b="b" t="t" l="l"/>
            <a:pathLst>
              <a:path h="3487909" w="2921124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73557" y="6822778"/>
            <a:ext cx="3540886" cy="2885822"/>
          </a:xfrm>
          <a:custGeom>
            <a:avLst/>
            <a:gdLst/>
            <a:ahLst/>
            <a:cxnLst/>
            <a:rect r="r" b="b" t="t" l="l"/>
            <a:pathLst>
              <a:path h="2885822" w="3540886">
                <a:moveTo>
                  <a:pt x="0" y="0"/>
                </a:moveTo>
                <a:lnTo>
                  <a:pt x="3540886" y="0"/>
                </a:lnTo>
                <a:lnTo>
                  <a:pt x="3540886" y="2885821"/>
                </a:lnTo>
                <a:lnTo>
                  <a:pt x="0" y="28858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50948" y="6414410"/>
            <a:ext cx="1255910" cy="3294189"/>
          </a:xfrm>
          <a:custGeom>
            <a:avLst/>
            <a:gdLst/>
            <a:ahLst/>
            <a:cxnLst/>
            <a:rect r="r" b="b" t="t" l="l"/>
            <a:pathLst>
              <a:path h="3294189" w="1255910">
                <a:moveTo>
                  <a:pt x="0" y="0"/>
                </a:moveTo>
                <a:lnTo>
                  <a:pt x="1255909" y="0"/>
                </a:lnTo>
                <a:lnTo>
                  <a:pt x="1255909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743560" y="2648064"/>
            <a:ext cx="11478656" cy="3348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✅ ата-аналардың педагогикалық мәдениетін арттыру;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DACC4"/>
                </a:solidFill>
                <a:latin typeface="Arimo"/>
                <a:ea typeface="Arimo"/>
                <a:cs typeface="Arimo"/>
                <a:sym typeface="Arimo"/>
              </a:rPr>
              <a:t>✅ </a:t>
            </a: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әр тәрбиеленушінің отбасымен әріптестік қарым-қатынасын орнату;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DACC4"/>
                </a:solidFill>
                <a:latin typeface="Arimo"/>
                <a:ea typeface="Arimo"/>
                <a:cs typeface="Arimo"/>
                <a:sym typeface="Arimo"/>
              </a:rPr>
              <a:t>✅ </a:t>
            </a: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балаларды дамыту мен тәрбиелеу үшін отбасы мен МДҰ-ның күш-жігерін</a:t>
            </a:r>
          </a:p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біріктіру;</a:t>
            </a:r>
          </a:p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4DACC4"/>
                </a:solidFill>
                <a:latin typeface="Arimo"/>
                <a:ea typeface="Arimo"/>
                <a:cs typeface="Arimo"/>
                <a:sym typeface="Arimo"/>
              </a:rPr>
              <a:t>✅</a:t>
            </a: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 ата-аналардың, МДҰ тәрбиеленушілері мен педагогтерінің қарым-</a:t>
            </a:r>
          </a:p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4DACC4"/>
                </a:solidFill>
                <a:latin typeface="Arimo Bold"/>
                <a:ea typeface="Arimo Bold"/>
                <a:cs typeface="Arimo Bold"/>
                <a:sym typeface="Arimo Bold"/>
              </a:rPr>
              <a:t>қатынасына оң көзқарас, ортақ мүдделер, өзара түсіністік атмосферасын құру.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605241" y="7198667"/>
            <a:ext cx="2876714" cy="2509933"/>
          </a:xfrm>
          <a:custGeom>
            <a:avLst/>
            <a:gdLst/>
            <a:ahLst/>
            <a:cxnLst/>
            <a:rect r="r" b="b" t="t" l="l"/>
            <a:pathLst>
              <a:path h="2509933" w="2876714">
                <a:moveTo>
                  <a:pt x="0" y="0"/>
                </a:moveTo>
                <a:lnTo>
                  <a:pt x="2876714" y="0"/>
                </a:lnTo>
                <a:lnTo>
                  <a:pt x="2876714" y="2509932"/>
                </a:lnTo>
                <a:lnTo>
                  <a:pt x="0" y="250993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373577" y="7065825"/>
            <a:ext cx="2203413" cy="2642775"/>
          </a:xfrm>
          <a:custGeom>
            <a:avLst/>
            <a:gdLst/>
            <a:ahLst/>
            <a:cxnLst/>
            <a:rect r="r" b="b" t="t" l="l"/>
            <a:pathLst>
              <a:path h="2642775" w="2203413">
                <a:moveTo>
                  <a:pt x="0" y="0"/>
                </a:moveTo>
                <a:lnTo>
                  <a:pt x="2203414" y="0"/>
                </a:lnTo>
                <a:lnTo>
                  <a:pt x="2203414" y="2642774"/>
                </a:lnTo>
                <a:lnTo>
                  <a:pt x="0" y="264277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105619" y="2156896"/>
            <a:ext cx="15961767" cy="6472809"/>
            <a:chOff x="0" y="0"/>
            <a:chExt cx="4203922" cy="170477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203922" cy="1704773"/>
            </a:xfrm>
            <a:custGeom>
              <a:avLst/>
              <a:gdLst/>
              <a:ahLst/>
              <a:cxnLst/>
              <a:rect r="r" b="b" t="t" l="l"/>
              <a:pathLst>
                <a:path h="1704773" w="4203922">
                  <a:moveTo>
                    <a:pt x="7275" y="0"/>
                  </a:moveTo>
                  <a:lnTo>
                    <a:pt x="4196647" y="0"/>
                  </a:lnTo>
                  <a:cubicBezTo>
                    <a:pt x="4200665" y="0"/>
                    <a:pt x="4203922" y="3257"/>
                    <a:pt x="4203922" y="7275"/>
                  </a:cubicBezTo>
                  <a:lnTo>
                    <a:pt x="4203922" y="1697497"/>
                  </a:lnTo>
                  <a:cubicBezTo>
                    <a:pt x="4203922" y="1701515"/>
                    <a:pt x="4200665" y="1704773"/>
                    <a:pt x="4196647" y="1704773"/>
                  </a:cubicBezTo>
                  <a:lnTo>
                    <a:pt x="7275" y="1704773"/>
                  </a:lnTo>
                  <a:cubicBezTo>
                    <a:pt x="5346" y="1704773"/>
                    <a:pt x="3495" y="1704006"/>
                    <a:pt x="2131" y="1702642"/>
                  </a:cubicBezTo>
                  <a:cubicBezTo>
                    <a:pt x="767" y="1701277"/>
                    <a:pt x="0" y="1699427"/>
                    <a:pt x="0" y="1697497"/>
                  </a:cubicBezTo>
                  <a:lnTo>
                    <a:pt x="0" y="7275"/>
                  </a:lnTo>
                  <a:cubicBezTo>
                    <a:pt x="0" y="5346"/>
                    <a:pt x="767" y="3495"/>
                    <a:pt x="2131" y="2131"/>
                  </a:cubicBezTo>
                  <a:cubicBezTo>
                    <a:pt x="3495" y="767"/>
                    <a:pt x="5346" y="0"/>
                    <a:pt x="7275" y="0"/>
                  </a:cubicBezTo>
                  <a:close/>
                </a:path>
              </a:pathLst>
            </a:custGeom>
            <a:solidFill>
              <a:srgbClr val="4DACC4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203922" cy="17619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тренингтер, семинарлар, «игі істер күндері» түрінде ата-аналар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жиналыстарын өткізу;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ата-аналардың қатысуымен педагогикалық кеңес;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ата-аналар дәрістері, конференциялары;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ата-аналармен бейресми байланыс орнатуға бағытталған дәстүрлі емес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қарым-қатынас нысандары – сауалнама, тесттер, анкета жүргізу, «сенім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телефоны»;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жеке және топтық консультациялар;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проблема бойынша пікірталастар;</a:t>
              </a:r>
            </a:p>
            <a:p>
              <a:pPr algn="ctr">
                <a:lnSpc>
                  <a:spcPts val="4480"/>
                </a:lnSpc>
              </a:pPr>
              <a:r>
                <a:rPr lang="en-US" sz="3200" b="true">
                  <a:solidFill>
                    <a:srgbClr val="F4FCFE"/>
                  </a:solidFill>
                  <a:latin typeface="Nunito Bold"/>
                  <a:ea typeface="Nunito Bold"/>
                  <a:cs typeface="Nunito Bold"/>
                  <a:sym typeface="Nunito Bold"/>
                </a:rPr>
                <a:t>- «ауызша журналдар»;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8187861">
            <a:off x="12941851" y="8773434"/>
            <a:ext cx="836070" cy="853133"/>
          </a:xfrm>
          <a:custGeom>
            <a:avLst/>
            <a:gdLst/>
            <a:ahLst/>
            <a:cxnLst/>
            <a:rect r="r" b="b" t="t" l="l"/>
            <a:pathLst>
              <a:path h="853133" w="836070">
                <a:moveTo>
                  <a:pt x="0" y="0"/>
                </a:moveTo>
                <a:lnTo>
                  <a:pt x="836070" y="0"/>
                </a:lnTo>
                <a:lnTo>
                  <a:pt x="836070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5497859" y="7198667"/>
            <a:ext cx="1378174" cy="2236388"/>
          </a:xfrm>
          <a:custGeom>
            <a:avLst/>
            <a:gdLst/>
            <a:ahLst/>
            <a:cxnLst/>
            <a:rect r="r" b="b" t="t" l="l"/>
            <a:pathLst>
              <a:path h="2236388" w="1378174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290916" y="6361186"/>
            <a:ext cx="2146642" cy="3734475"/>
          </a:xfrm>
          <a:custGeom>
            <a:avLst/>
            <a:gdLst/>
            <a:ahLst/>
            <a:cxnLst/>
            <a:rect r="r" b="b" t="t" l="l"/>
            <a:pathLst>
              <a:path h="3734475" w="2146642">
                <a:moveTo>
                  <a:pt x="0" y="0"/>
                </a:moveTo>
                <a:lnTo>
                  <a:pt x="2146642" y="0"/>
                </a:lnTo>
                <a:lnTo>
                  <a:pt x="2146642" y="3734475"/>
                </a:lnTo>
                <a:lnTo>
                  <a:pt x="0" y="37344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-5462" t="0" r="-27248" b="-80554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376488" y="529958"/>
            <a:ext cx="14853564" cy="1607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Ата-аналардың педагогикалық құзыреттілік деңгейін арттыру, МДҰ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қызметіне тарту, ата-аналармен жұмыс жасауда отбасылық дәстүрлердің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тәжірибесін тарату үшін жұмыстың интерактивті форматын: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96950" y="248368"/>
            <a:ext cx="18151583" cy="6844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ата-аналарға арналған қонақ бөлмелері;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сұрақ-жауап күндері, оның ішінде әлеуметтік желілер арқылы;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балалар әрекеттерінің бейнежазбаларын және режимдік сәттерді қарау,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содан кейін талқылау;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мектепке дейінгі ұйым педагогтерімен кездесу;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«Ашық есік күндері»;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тренингтер;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дөңгелек үстелдер.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біріккен ойын-сауық шаралары: ертеңгіліктер, мерекелер, ойын-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сауықтар;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балалар мен ересектер шығармашылығының, ойынға арналған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ойыншықтар жасаудың, көркем әдебиет шығармаларын отбасылық оқу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көрмелері;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«Әжелер мектебі», «Аналар мектебі», «Әкелер мектебі»;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- көрнекілік арқылы ақпараттық жұмыстары, газеттер шығару және</a:t>
            </a:r>
          </a:p>
          <a:p>
            <a:pPr algn="ctr">
              <a:lnSpc>
                <a:spcPts val="3380"/>
              </a:lnSpc>
            </a:pPr>
            <a:r>
              <a:rPr lang="en-US" b="true" sz="2600" spc="52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басқаларын қолдану ұсынылады.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224545" y="6770285"/>
            <a:ext cx="4291992" cy="3444324"/>
          </a:xfrm>
          <a:custGeom>
            <a:avLst/>
            <a:gdLst/>
            <a:ahLst/>
            <a:cxnLst/>
            <a:rect r="r" b="b" t="t" l="l"/>
            <a:pathLst>
              <a:path h="3444324" w="4291992">
                <a:moveTo>
                  <a:pt x="0" y="0"/>
                </a:moveTo>
                <a:lnTo>
                  <a:pt x="4291992" y="0"/>
                </a:lnTo>
                <a:lnTo>
                  <a:pt x="4291992" y="3444324"/>
                </a:lnTo>
                <a:lnTo>
                  <a:pt x="0" y="3444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065843" y="6187258"/>
            <a:ext cx="2921124" cy="3487909"/>
          </a:xfrm>
          <a:custGeom>
            <a:avLst/>
            <a:gdLst/>
            <a:ahLst/>
            <a:cxnLst/>
            <a:rect r="r" b="b" t="t" l="l"/>
            <a:pathLst>
              <a:path h="3487909" w="2921124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986967" y="6733079"/>
            <a:ext cx="3923523" cy="2898503"/>
          </a:xfrm>
          <a:custGeom>
            <a:avLst/>
            <a:gdLst/>
            <a:ahLst/>
            <a:cxnLst/>
            <a:rect r="r" b="b" t="t" l="l"/>
            <a:pathLst>
              <a:path h="2898503" w="3923523">
                <a:moveTo>
                  <a:pt x="0" y="0"/>
                </a:moveTo>
                <a:lnTo>
                  <a:pt x="3923523" y="0"/>
                </a:lnTo>
                <a:lnTo>
                  <a:pt x="3923523" y="2898503"/>
                </a:lnTo>
                <a:lnTo>
                  <a:pt x="0" y="28985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922639" y="7165234"/>
            <a:ext cx="2876714" cy="2509933"/>
          </a:xfrm>
          <a:custGeom>
            <a:avLst/>
            <a:gdLst/>
            <a:ahLst/>
            <a:cxnLst/>
            <a:rect r="r" b="b" t="t" l="l"/>
            <a:pathLst>
              <a:path h="2509933" w="2876714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-2518884" y="310792"/>
            <a:ext cx="22420114" cy="646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20"/>
              </a:lnSpc>
            </a:pPr>
            <a:r>
              <a:rPr lang="en-US" sz="3800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«Беске дейін үлгер» ата-аналарға арналған мобильді қосымшасы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8644" y="1327964"/>
            <a:ext cx="17228407" cy="692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Балаларды үй жағдайында тәрбиелеп отырған ата-аналарға денсаулық,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тамақтану, тәрбиелеу, дағдыларды дамыту және балалармен өзара әрекет ету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тәрізді маңызды мәселелер бойынша қолжетімді және түсінікті контент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ұсынатын «Беске дейін үлгеру» мобильді қосымшасы Қазақстанда іске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қосылды. Қосымшаның барлық материалдары нейробиологиялық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зерттеулердің ғылыми мәліметтері негізінде әзірленді, бұл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олардың тиімділігі мен практикалық құндылығын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қамтамасыз етеді. Сонымен қатар, мобильді қосымша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мектепке дейінгі ұйымдардың консультациялық пункттері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арқылы қолжетімді. Ата-аналар мектеп жасына дейінгі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балаларды тәрбиелеу мен дамыту мәселелері бойынша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тәулік бойы әдістемелік және психологиялық қолдау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алады, бұл отбасында салауатты және үйлесімді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атмосфераны қалыптастыруға ықпал етеді.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338644" y="6785513"/>
            <a:ext cx="3540886" cy="2885822"/>
          </a:xfrm>
          <a:custGeom>
            <a:avLst/>
            <a:gdLst/>
            <a:ahLst/>
            <a:cxnLst/>
            <a:rect r="r" b="b" t="t" l="l"/>
            <a:pathLst>
              <a:path h="2885822" w="3540886">
                <a:moveTo>
                  <a:pt x="0" y="0"/>
                </a:moveTo>
                <a:lnTo>
                  <a:pt x="3540886" y="0"/>
                </a:lnTo>
                <a:lnTo>
                  <a:pt x="3540886" y="2885822"/>
                </a:lnTo>
                <a:lnTo>
                  <a:pt x="0" y="288582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3294270" y="7116041"/>
            <a:ext cx="4463933" cy="2664559"/>
          </a:xfrm>
          <a:custGeom>
            <a:avLst/>
            <a:gdLst/>
            <a:ahLst/>
            <a:cxnLst/>
            <a:rect r="r" b="b" t="t" l="l"/>
            <a:pathLst>
              <a:path h="2664559" w="4463933">
                <a:moveTo>
                  <a:pt x="0" y="0"/>
                </a:moveTo>
                <a:lnTo>
                  <a:pt x="4463933" y="0"/>
                </a:lnTo>
                <a:lnTo>
                  <a:pt x="4463933" y="2664560"/>
                </a:lnTo>
                <a:lnTo>
                  <a:pt x="0" y="266456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-2172368" y="411734"/>
            <a:ext cx="22708937" cy="1419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Мектепке дейінгі ұйымдар мен мектептердің мектепалды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4DACC4"/>
                </a:solidFill>
                <a:latin typeface="Railey"/>
                <a:ea typeface="Railey"/>
                <a:cs typeface="Railey"/>
                <a:sym typeface="Railey"/>
              </a:rPr>
              <a:t>сыныптарында тәрбие жұмысы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4354" y="2656764"/>
            <a:ext cx="14895211" cy="3130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0"/>
              </a:lnSpc>
            </a:pPr>
            <a:r>
              <a:rPr lang="en-US" b="true" sz="3162" spc="63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МДҰ мен мектепалды сыныптарда «Адал азамат» біртұтас тәрбие</a:t>
            </a:r>
          </a:p>
          <a:p>
            <a:pPr algn="ctr">
              <a:lnSpc>
                <a:spcPts val="4110"/>
              </a:lnSpc>
            </a:pPr>
            <a:r>
              <a:rPr lang="en-US" b="true" sz="3162" spc="63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бағдарламасы іске асырылады.</a:t>
            </a:r>
          </a:p>
          <a:p>
            <a:pPr algn="ctr">
              <a:lnSpc>
                <a:spcPts val="4110"/>
              </a:lnSpc>
            </a:pPr>
            <a:r>
              <a:rPr lang="en-US" b="true" sz="3162" spc="63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Мектеп жасына дейінгі балаларды тәрбиелеу күні бойы – режимдік</a:t>
            </a:r>
          </a:p>
          <a:p>
            <a:pPr algn="ctr">
              <a:lnSpc>
                <a:spcPts val="4110"/>
              </a:lnSpc>
            </a:pPr>
            <a:r>
              <a:rPr lang="en-US" b="true" sz="3162" spc="63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сәттерде, ұйымдастырылған іс-әрекетте және балалар әрекетінің басқа да</a:t>
            </a:r>
          </a:p>
          <a:p>
            <a:pPr algn="ctr">
              <a:lnSpc>
                <a:spcPts val="4110"/>
              </a:lnSpc>
            </a:pPr>
            <a:r>
              <a:rPr lang="en-US" b="true" sz="3162" spc="63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түрлерінде жүзеге асырылады.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998004" y="6237312"/>
            <a:ext cx="4291992" cy="3444324"/>
          </a:xfrm>
          <a:custGeom>
            <a:avLst/>
            <a:gdLst/>
            <a:ahLst/>
            <a:cxnLst/>
            <a:rect r="r" b="b" t="t" l="l"/>
            <a:pathLst>
              <a:path h="3444324" w="4291992">
                <a:moveTo>
                  <a:pt x="0" y="0"/>
                </a:moveTo>
                <a:lnTo>
                  <a:pt x="4291992" y="0"/>
                </a:lnTo>
                <a:lnTo>
                  <a:pt x="4291992" y="3444324"/>
                </a:lnTo>
                <a:lnTo>
                  <a:pt x="0" y="34443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736605" y="7043171"/>
            <a:ext cx="5073972" cy="2638465"/>
          </a:xfrm>
          <a:custGeom>
            <a:avLst/>
            <a:gdLst/>
            <a:ahLst/>
            <a:cxnLst/>
            <a:rect r="r" b="b" t="t" l="l"/>
            <a:pathLst>
              <a:path h="2638465" w="5073972">
                <a:moveTo>
                  <a:pt x="0" y="0"/>
                </a:moveTo>
                <a:lnTo>
                  <a:pt x="5073972" y="0"/>
                </a:lnTo>
                <a:lnTo>
                  <a:pt x="5073972" y="2638465"/>
                </a:lnTo>
                <a:lnTo>
                  <a:pt x="0" y="26384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434072" y="6783133"/>
            <a:ext cx="4094692" cy="3024954"/>
          </a:xfrm>
          <a:custGeom>
            <a:avLst/>
            <a:gdLst/>
            <a:ahLst/>
            <a:cxnLst/>
            <a:rect r="r" b="b" t="t" l="l"/>
            <a:pathLst>
              <a:path h="3024954" w="4094692">
                <a:moveTo>
                  <a:pt x="0" y="0"/>
                </a:moveTo>
                <a:lnTo>
                  <a:pt x="4094692" y="0"/>
                </a:lnTo>
                <a:lnTo>
                  <a:pt x="4094692" y="3024954"/>
                </a:lnTo>
                <a:lnTo>
                  <a:pt x="0" y="302495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48923" y="499482"/>
            <a:ext cx="15835750" cy="5093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0"/>
              </a:lnSpc>
            </a:pPr>
            <a:r>
              <a:rPr lang="en-US" b="true" sz="3900" spc="78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Бағдарламаның мақсаты:</a:t>
            </a:r>
          </a:p>
          <a:p>
            <a:pPr algn="ctr">
              <a:lnSpc>
                <a:spcPts val="5070"/>
              </a:lnSpc>
            </a:pPr>
            <a:r>
              <a:rPr lang="en-US" b="true" sz="3900" spc="78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тәрбиеленушінің қазақстандық мәдениет құндылықтары негізінде</a:t>
            </a:r>
          </a:p>
          <a:p>
            <a:pPr algn="ctr">
              <a:lnSpc>
                <a:spcPts val="5070"/>
              </a:lnSpc>
            </a:pPr>
            <a:r>
              <a:rPr lang="en-US" b="true" sz="3900" spc="78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азаматтық жауапкершілік пен патриотизм, парасаттылық пен адалдық, ар-</a:t>
            </a:r>
          </a:p>
          <a:p>
            <a:pPr algn="ctr">
              <a:lnSpc>
                <a:spcPts val="5070"/>
              </a:lnSpc>
            </a:pPr>
            <a:r>
              <a:rPr lang="en-US" b="true" sz="3900" spc="78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ұждан, рухани- адамгершілік қасиеттерін бойына сіңірген, үйлесімді дамыған</a:t>
            </a:r>
          </a:p>
          <a:p>
            <a:pPr algn="ctr">
              <a:lnSpc>
                <a:spcPts val="5070"/>
              </a:lnSpc>
            </a:pPr>
            <a:r>
              <a:rPr lang="en-US" b="true" sz="3900" spc="78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жеке басын қалыптастыру.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071120" y="5617884"/>
            <a:ext cx="2145759" cy="3946224"/>
          </a:xfrm>
          <a:custGeom>
            <a:avLst/>
            <a:gdLst/>
            <a:ahLst/>
            <a:cxnLst/>
            <a:rect r="r" b="b" t="t" l="l"/>
            <a:pathLst>
              <a:path h="3946224" w="2145759">
                <a:moveTo>
                  <a:pt x="0" y="0"/>
                </a:moveTo>
                <a:lnTo>
                  <a:pt x="2145760" y="0"/>
                </a:lnTo>
                <a:lnTo>
                  <a:pt x="2145760" y="3946224"/>
                </a:lnTo>
                <a:lnTo>
                  <a:pt x="0" y="39462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501957" y="6929024"/>
            <a:ext cx="3244615" cy="2506465"/>
          </a:xfrm>
          <a:custGeom>
            <a:avLst/>
            <a:gdLst/>
            <a:ahLst/>
            <a:cxnLst/>
            <a:rect r="r" b="b" t="t" l="l"/>
            <a:pathLst>
              <a:path h="2506465" w="3244615">
                <a:moveTo>
                  <a:pt x="0" y="0"/>
                </a:moveTo>
                <a:lnTo>
                  <a:pt x="3244616" y="0"/>
                </a:lnTo>
                <a:lnTo>
                  <a:pt x="3244616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414706" y="6198303"/>
            <a:ext cx="2921124" cy="3487909"/>
          </a:xfrm>
          <a:custGeom>
            <a:avLst/>
            <a:gdLst/>
            <a:ahLst/>
            <a:cxnLst/>
            <a:rect r="r" b="b" t="t" l="l"/>
            <a:pathLst>
              <a:path h="3487909" w="2921124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44546" y="6929024"/>
            <a:ext cx="1357530" cy="2462639"/>
          </a:xfrm>
          <a:custGeom>
            <a:avLst/>
            <a:gdLst/>
            <a:ahLst/>
            <a:cxnLst/>
            <a:rect r="r" b="b" t="t" l="l"/>
            <a:pathLst>
              <a:path h="2462639" w="1357530">
                <a:moveTo>
                  <a:pt x="0" y="0"/>
                </a:moveTo>
                <a:lnTo>
                  <a:pt x="1357530" y="0"/>
                </a:lnTo>
                <a:lnTo>
                  <a:pt x="1357530" y="2462639"/>
                </a:lnTo>
                <a:lnTo>
                  <a:pt x="0" y="246263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35830" y="6885654"/>
            <a:ext cx="3616141" cy="2549379"/>
          </a:xfrm>
          <a:custGeom>
            <a:avLst/>
            <a:gdLst/>
            <a:ahLst/>
            <a:cxnLst/>
            <a:rect r="r" b="b" t="t" l="l"/>
            <a:pathLst>
              <a:path h="2549379" w="3616141">
                <a:moveTo>
                  <a:pt x="0" y="0"/>
                </a:moveTo>
                <a:lnTo>
                  <a:pt x="3616141" y="0"/>
                </a:lnTo>
                <a:lnTo>
                  <a:pt x="3616141" y="2549379"/>
                </a:lnTo>
                <a:lnTo>
                  <a:pt x="0" y="2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916082"/>
            <a:ext cx="15835750" cy="4178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Бағдарламаның міндеттері: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Рухани-адамгершілік қасиеттерді тәрбиелеу: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Отанға, өз халқына, оның тарихы мен мәдениетіне деген сүйіспеншілікті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қалыптастыру;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Қазақстан Республикасының Мемлекеттік рәміздерін құрметтеуге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тәрбиелеу;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адалдық, әділдік, мейірімділік, ар-ұят пен қамқорлық, қайырымдылық</a:t>
            </a:r>
          </a:p>
          <a:p>
            <a:pPr algn="ctr">
              <a:lnSpc>
                <a:spcPts val="4160"/>
              </a:lnSpc>
            </a:pPr>
            <a:r>
              <a:rPr lang="en-US" b="true" sz="3200" spc="64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және басқа да адамдық қасиеттерді дамыту;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071120" y="5617884"/>
            <a:ext cx="2145759" cy="3946224"/>
          </a:xfrm>
          <a:custGeom>
            <a:avLst/>
            <a:gdLst/>
            <a:ahLst/>
            <a:cxnLst/>
            <a:rect r="r" b="b" t="t" l="l"/>
            <a:pathLst>
              <a:path h="3946224" w="2145759">
                <a:moveTo>
                  <a:pt x="0" y="0"/>
                </a:moveTo>
                <a:lnTo>
                  <a:pt x="2145760" y="0"/>
                </a:lnTo>
                <a:lnTo>
                  <a:pt x="2145760" y="3946224"/>
                </a:lnTo>
                <a:lnTo>
                  <a:pt x="0" y="394622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501957" y="6929024"/>
            <a:ext cx="3244615" cy="2506465"/>
          </a:xfrm>
          <a:custGeom>
            <a:avLst/>
            <a:gdLst/>
            <a:ahLst/>
            <a:cxnLst/>
            <a:rect r="r" b="b" t="t" l="l"/>
            <a:pathLst>
              <a:path h="2506465" w="3244615">
                <a:moveTo>
                  <a:pt x="0" y="0"/>
                </a:moveTo>
                <a:lnTo>
                  <a:pt x="3244616" y="0"/>
                </a:lnTo>
                <a:lnTo>
                  <a:pt x="3244616" y="2506465"/>
                </a:lnTo>
                <a:lnTo>
                  <a:pt x="0" y="250646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414706" y="6198303"/>
            <a:ext cx="2921124" cy="3487909"/>
          </a:xfrm>
          <a:custGeom>
            <a:avLst/>
            <a:gdLst/>
            <a:ahLst/>
            <a:cxnLst/>
            <a:rect r="r" b="b" t="t" l="l"/>
            <a:pathLst>
              <a:path h="3487909" w="2921124">
                <a:moveTo>
                  <a:pt x="0" y="0"/>
                </a:moveTo>
                <a:lnTo>
                  <a:pt x="2921124" y="0"/>
                </a:lnTo>
                <a:lnTo>
                  <a:pt x="2921124" y="3487909"/>
                </a:lnTo>
                <a:lnTo>
                  <a:pt x="0" y="348790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944546" y="6929024"/>
            <a:ext cx="1357530" cy="2462639"/>
          </a:xfrm>
          <a:custGeom>
            <a:avLst/>
            <a:gdLst/>
            <a:ahLst/>
            <a:cxnLst/>
            <a:rect r="r" b="b" t="t" l="l"/>
            <a:pathLst>
              <a:path h="2462639" w="1357530">
                <a:moveTo>
                  <a:pt x="0" y="0"/>
                </a:moveTo>
                <a:lnTo>
                  <a:pt x="1357530" y="0"/>
                </a:lnTo>
                <a:lnTo>
                  <a:pt x="1357530" y="2462639"/>
                </a:lnTo>
                <a:lnTo>
                  <a:pt x="0" y="246263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35830" y="6885654"/>
            <a:ext cx="3616141" cy="2549379"/>
          </a:xfrm>
          <a:custGeom>
            <a:avLst/>
            <a:gdLst/>
            <a:ahLst/>
            <a:cxnLst/>
            <a:rect r="r" b="b" t="t" l="l"/>
            <a:pathLst>
              <a:path h="2549379" w="3616141">
                <a:moveTo>
                  <a:pt x="0" y="0"/>
                </a:moveTo>
                <a:lnTo>
                  <a:pt x="3616141" y="0"/>
                </a:lnTo>
                <a:lnTo>
                  <a:pt x="3616141" y="2549379"/>
                </a:lnTo>
                <a:lnTo>
                  <a:pt x="0" y="2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9494" y="842259"/>
            <a:ext cx="17357557" cy="543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Азаматтық жауапкершілік пен патриотизмді дамыту: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елінің жетістіктері үшін мақтаныш сезімін ұялату;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отбасы, қоғам және мемлекет алдындағы өз міндеттеріне саналы көзқарас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қалыптастыру;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өз құқығы мен бостандығы, сондай-ақ басқа адамдардың құқықтары мен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бостандықтарын қорғауға дайын болуға баулу;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әлеуметтік маңызы бар қызметке белсенді қатысуға тәрбиелеу.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Парасаттылық пен адалдықты қалыптастыру: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айналасындағылармен қарым-қатынаста адал әрі әділ болуға және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әдептілік нормаларын ұстануға тәрбиелеу;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өз іс-әрекеттері мен сөздері үшін жауапкершілікті түсінуге тәрбиелеу;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939795" y="7217690"/>
            <a:ext cx="2876714" cy="2509933"/>
          </a:xfrm>
          <a:custGeom>
            <a:avLst/>
            <a:gdLst/>
            <a:ahLst/>
            <a:cxnLst/>
            <a:rect r="r" b="b" t="t" l="l"/>
            <a:pathLst>
              <a:path h="2509933" w="2876714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53155" y="7084848"/>
            <a:ext cx="2203413" cy="2642775"/>
          </a:xfrm>
          <a:custGeom>
            <a:avLst/>
            <a:gdLst/>
            <a:ahLst/>
            <a:cxnLst/>
            <a:rect r="r" b="b" t="t" l="l"/>
            <a:pathLst>
              <a:path h="2642775" w="2203413">
                <a:moveTo>
                  <a:pt x="0" y="0"/>
                </a:moveTo>
                <a:lnTo>
                  <a:pt x="2203413" y="0"/>
                </a:lnTo>
                <a:lnTo>
                  <a:pt x="2203413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139035" y="6433434"/>
            <a:ext cx="1255910" cy="3294189"/>
          </a:xfrm>
          <a:custGeom>
            <a:avLst/>
            <a:gdLst/>
            <a:ahLst/>
            <a:cxnLst/>
            <a:rect r="r" b="b" t="t" l="l"/>
            <a:pathLst>
              <a:path h="3294189" w="1255910">
                <a:moveTo>
                  <a:pt x="0" y="0"/>
                </a:moveTo>
                <a:lnTo>
                  <a:pt x="1255910" y="0"/>
                </a:lnTo>
                <a:lnTo>
                  <a:pt x="1255910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47058" y="7354463"/>
            <a:ext cx="1378174" cy="2236388"/>
          </a:xfrm>
          <a:custGeom>
            <a:avLst/>
            <a:gdLst/>
            <a:ahLst/>
            <a:cxnLst/>
            <a:rect r="r" b="b" t="t" l="l"/>
            <a:pathLst>
              <a:path h="2236388" w="1378174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480409" y="7449728"/>
            <a:ext cx="2149182" cy="2141122"/>
          </a:xfrm>
          <a:custGeom>
            <a:avLst/>
            <a:gdLst/>
            <a:ahLst/>
            <a:cxnLst/>
            <a:rect r="r" b="b" t="t" l="l"/>
            <a:pathLst>
              <a:path h="2141122" w="2149182">
                <a:moveTo>
                  <a:pt x="0" y="0"/>
                </a:moveTo>
                <a:lnTo>
                  <a:pt x="2149182" y="0"/>
                </a:lnTo>
                <a:lnTo>
                  <a:pt x="2149182" y="2141122"/>
                </a:lnTo>
                <a:lnTo>
                  <a:pt x="0" y="214112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8187861">
            <a:off x="4025582" y="8788087"/>
            <a:ext cx="836070" cy="853133"/>
          </a:xfrm>
          <a:custGeom>
            <a:avLst/>
            <a:gdLst/>
            <a:ahLst/>
            <a:cxnLst/>
            <a:rect r="r" b="b" t="t" l="l"/>
            <a:pathLst>
              <a:path h="853133" w="836070">
                <a:moveTo>
                  <a:pt x="0" y="0"/>
                </a:moveTo>
                <a:lnTo>
                  <a:pt x="836071" y="0"/>
                </a:lnTo>
                <a:lnTo>
                  <a:pt x="836071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2839600">
            <a:off x="2766500" y="6335379"/>
            <a:ext cx="3080188" cy="3490298"/>
          </a:xfrm>
          <a:custGeom>
            <a:avLst/>
            <a:gdLst/>
            <a:ahLst/>
            <a:cxnLst/>
            <a:rect r="r" b="b" t="t" l="l"/>
            <a:pathLst>
              <a:path h="3490298" w="308018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C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105900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0" y="0"/>
                </a:moveTo>
                <a:lnTo>
                  <a:pt x="13915109" y="0"/>
                </a:lnTo>
                <a:lnTo>
                  <a:pt x="13915109" y="10383967"/>
                </a:lnTo>
                <a:lnTo>
                  <a:pt x="0" y="10383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4733009" y="-96967"/>
            <a:ext cx="13915109" cy="10383967"/>
          </a:xfrm>
          <a:custGeom>
            <a:avLst/>
            <a:gdLst/>
            <a:ahLst/>
            <a:cxnLst/>
            <a:rect r="r" b="b" t="t" l="l"/>
            <a:pathLst>
              <a:path h="10383967" w="13915109">
                <a:moveTo>
                  <a:pt x="13915109" y="0"/>
                </a:moveTo>
                <a:lnTo>
                  <a:pt x="0" y="0"/>
                </a:lnTo>
                <a:lnTo>
                  <a:pt x="0" y="10383967"/>
                </a:lnTo>
                <a:lnTo>
                  <a:pt x="13915109" y="10383967"/>
                </a:lnTo>
                <a:lnTo>
                  <a:pt x="13915109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343918">
            <a:off x="16308303" y="1737370"/>
            <a:ext cx="4599241" cy="3018252"/>
          </a:xfrm>
          <a:custGeom>
            <a:avLst/>
            <a:gdLst/>
            <a:ahLst/>
            <a:cxnLst/>
            <a:rect r="r" b="b" t="t" l="l"/>
            <a:pathLst>
              <a:path h="3018252" w="4599241">
                <a:moveTo>
                  <a:pt x="0" y="0"/>
                </a:moveTo>
                <a:lnTo>
                  <a:pt x="4599240" y="0"/>
                </a:lnTo>
                <a:lnTo>
                  <a:pt x="4599240" y="3018251"/>
                </a:lnTo>
                <a:lnTo>
                  <a:pt x="0" y="3018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6124265" y="3501069"/>
            <a:ext cx="6039470" cy="3321708"/>
          </a:xfrm>
          <a:custGeom>
            <a:avLst/>
            <a:gdLst/>
            <a:ahLst/>
            <a:cxnLst/>
            <a:rect r="r" b="b" t="t" l="l"/>
            <a:pathLst>
              <a:path h="3321708" w="6039470">
                <a:moveTo>
                  <a:pt x="6039470" y="0"/>
                </a:moveTo>
                <a:lnTo>
                  <a:pt x="0" y="0"/>
                </a:lnTo>
                <a:lnTo>
                  <a:pt x="0" y="3321709"/>
                </a:lnTo>
                <a:lnTo>
                  <a:pt x="6039470" y="3321709"/>
                </a:lnTo>
                <a:lnTo>
                  <a:pt x="60394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03807">
            <a:off x="16228951" y="3815872"/>
            <a:ext cx="4092136" cy="4361772"/>
          </a:xfrm>
          <a:custGeom>
            <a:avLst/>
            <a:gdLst/>
            <a:ahLst/>
            <a:cxnLst/>
            <a:rect r="r" b="b" t="t" l="l"/>
            <a:pathLst>
              <a:path h="4361772" w="4092136">
                <a:moveTo>
                  <a:pt x="0" y="0"/>
                </a:moveTo>
                <a:lnTo>
                  <a:pt x="4092135" y="0"/>
                </a:lnTo>
                <a:lnTo>
                  <a:pt x="4092135" y="4361772"/>
                </a:lnTo>
                <a:lnTo>
                  <a:pt x="0" y="436177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698606">
            <a:off x="-2625279" y="4992310"/>
            <a:ext cx="4433447" cy="4725573"/>
          </a:xfrm>
          <a:custGeom>
            <a:avLst/>
            <a:gdLst/>
            <a:ahLst/>
            <a:cxnLst/>
            <a:rect r="r" b="b" t="t" l="l"/>
            <a:pathLst>
              <a:path h="4725573" w="4433447">
                <a:moveTo>
                  <a:pt x="0" y="0"/>
                </a:moveTo>
                <a:lnTo>
                  <a:pt x="4433447" y="0"/>
                </a:lnTo>
                <a:lnTo>
                  <a:pt x="4433447" y="4725573"/>
                </a:lnTo>
                <a:lnTo>
                  <a:pt x="0" y="472557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433049">
            <a:off x="-2295671" y="4451340"/>
            <a:ext cx="4363373" cy="2863464"/>
          </a:xfrm>
          <a:custGeom>
            <a:avLst/>
            <a:gdLst/>
            <a:ahLst/>
            <a:cxnLst/>
            <a:rect r="r" b="b" t="t" l="l"/>
            <a:pathLst>
              <a:path h="2863464" w="4363373">
                <a:moveTo>
                  <a:pt x="0" y="0"/>
                </a:moveTo>
                <a:lnTo>
                  <a:pt x="4363373" y="0"/>
                </a:lnTo>
                <a:lnTo>
                  <a:pt x="4363373" y="2863463"/>
                </a:lnTo>
                <a:lnTo>
                  <a:pt x="0" y="28634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398858" y="-1370018"/>
            <a:ext cx="6855116" cy="3770314"/>
          </a:xfrm>
          <a:custGeom>
            <a:avLst/>
            <a:gdLst/>
            <a:ahLst/>
            <a:cxnLst/>
            <a:rect r="r" b="b" t="t" l="l"/>
            <a:pathLst>
              <a:path h="3770314" w="6855116">
                <a:moveTo>
                  <a:pt x="0" y="0"/>
                </a:moveTo>
                <a:lnTo>
                  <a:pt x="6855116" y="0"/>
                </a:lnTo>
                <a:lnTo>
                  <a:pt x="6855116" y="3770314"/>
                </a:lnTo>
                <a:lnTo>
                  <a:pt x="0" y="37703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67752" y="1637442"/>
            <a:ext cx="14903030" cy="345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Тәрбиеленушінің жеке басының үйлесімді дамуы үшін жағдай жасау: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әрбір тәрбиеленушіні тәрбиелеу мен оқытуда даралау мен саралау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тәсілдемелерін қамтамасыз ету;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білім беру ортасында жағымды психологиялық-педагогикалық ахуал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қалыптастыру;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ерекше білім беру қажеттіліктері бар балаларға қолдау көрсету;</a:t>
            </a:r>
          </a:p>
          <a:p>
            <a:pPr algn="ctr">
              <a:lnSpc>
                <a:spcPts val="3900"/>
              </a:lnSpc>
            </a:pPr>
            <a:r>
              <a:rPr lang="en-US" b="true" sz="3000" spc="60">
                <a:solidFill>
                  <a:srgbClr val="4DACC4"/>
                </a:solidFill>
                <a:latin typeface="Nunito Bold"/>
                <a:ea typeface="Nunito Bold"/>
                <a:cs typeface="Nunito Bold"/>
                <a:sym typeface="Nunito Bold"/>
              </a:rPr>
              <a:t>отбасын білім беру ұйымдарындағы тәрбие процесіне тарту.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939795" y="7217690"/>
            <a:ext cx="2876714" cy="2509933"/>
          </a:xfrm>
          <a:custGeom>
            <a:avLst/>
            <a:gdLst/>
            <a:ahLst/>
            <a:cxnLst/>
            <a:rect r="r" b="b" t="t" l="l"/>
            <a:pathLst>
              <a:path h="2509933" w="2876714">
                <a:moveTo>
                  <a:pt x="0" y="0"/>
                </a:moveTo>
                <a:lnTo>
                  <a:pt x="2876714" y="0"/>
                </a:lnTo>
                <a:lnTo>
                  <a:pt x="2876714" y="2509933"/>
                </a:lnTo>
                <a:lnTo>
                  <a:pt x="0" y="250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753155" y="7084848"/>
            <a:ext cx="2203413" cy="2642775"/>
          </a:xfrm>
          <a:custGeom>
            <a:avLst/>
            <a:gdLst/>
            <a:ahLst/>
            <a:cxnLst/>
            <a:rect r="r" b="b" t="t" l="l"/>
            <a:pathLst>
              <a:path h="2642775" w="2203413">
                <a:moveTo>
                  <a:pt x="0" y="0"/>
                </a:moveTo>
                <a:lnTo>
                  <a:pt x="2203413" y="0"/>
                </a:lnTo>
                <a:lnTo>
                  <a:pt x="2203413" y="2642775"/>
                </a:lnTo>
                <a:lnTo>
                  <a:pt x="0" y="2642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139035" y="6433434"/>
            <a:ext cx="1255910" cy="3294189"/>
          </a:xfrm>
          <a:custGeom>
            <a:avLst/>
            <a:gdLst/>
            <a:ahLst/>
            <a:cxnLst/>
            <a:rect r="r" b="b" t="t" l="l"/>
            <a:pathLst>
              <a:path h="3294189" w="1255910">
                <a:moveTo>
                  <a:pt x="0" y="0"/>
                </a:moveTo>
                <a:lnTo>
                  <a:pt x="1255910" y="0"/>
                </a:lnTo>
                <a:lnTo>
                  <a:pt x="1255910" y="3294189"/>
                </a:lnTo>
                <a:lnTo>
                  <a:pt x="0" y="329418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47058" y="7354463"/>
            <a:ext cx="1378174" cy="2236388"/>
          </a:xfrm>
          <a:custGeom>
            <a:avLst/>
            <a:gdLst/>
            <a:ahLst/>
            <a:cxnLst/>
            <a:rect r="r" b="b" t="t" l="l"/>
            <a:pathLst>
              <a:path h="2236388" w="1378174">
                <a:moveTo>
                  <a:pt x="0" y="0"/>
                </a:moveTo>
                <a:lnTo>
                  <a:pt x="1378174" y="0"/>
                </a:lnTo>
                <a:lnTo>
                  <a:pt x="1378174" y="2236387"/>
                </a:lnTo>
                <a:lnTo>
                  <a:pt x="0" y="223638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480409" y="7449728"/>
            <a:ext cx="2149182" cy="2141122"/>
          </a:xfrm>
          <a:custGeom>
            <a:avLst/>
            <a:gdLst/>
            <a:ahLst/>
            <a:cxnLst/>
            <a:rect r="r" b="b" t="t" l="l"/>
            <a:pathLst>
              <a:path h="2141122" w="2149182">
                <a:moveTo>
                  <a:pt x="0" y="0"/>
                </a:moveTo>
                <a:lnTo>
                  <a:pt x="2149182" y="0"/>
                </a:lnTo>
                <a:lnTo>
                  <a:pt x="2149182" y="2141122"/>
                </a:lnTo>
                <a:lnTo>
                  <a:pt x="0" y="214112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2099990">
            <a:off x="544745" y="324071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503479">
            <a:off x="1417349" y="449560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2289442">
            <a:off x="1427234" y="6358489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956101">
            <a:off x="348603" y="674509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485546">
            <a:off x="547502" y="522227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1" y="0"/>
                </a:lnTo>
                <a:lnTo>
                  <a:pt x="514011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2289442">
            <a:off x="17501198" y="2456498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1737646">
            <a:off x="16427668" y="238712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1503479">
            <a:off x="16619028" y="85767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618813">
            <a:off x="16620402" y="3777893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2099990">
            <a:off x="16428611" y="611324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-2010675">
            <a:off x="17344812" y="5295145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-1503479">
            <a:off x="962512" y="7793620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-2192837">
            <a:off x="17310046" y="6945016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1"/>
                </a:lnTo>
                <a:lnTo>
                  <a:pt x="0" y="342051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2842188">
            <a:off x="654761" y="2229271"/>
            <a:ext cx="514010" cy="342050"/>
          </a:xfrm>
          <a:custGeom>
            <a:avLst/>
            <a:gdLst/>
            <a:ahLst/>
            <a:cxnLst/>
            <a:rect r="r" b="b" t="t" l="l"/>
            <a:pathLst>
              <a:path h="342050" w="514010">
                <a:moveTo>
                  <a:pt x="0" y="0"/>
                </a:moveTo>
                <a:lnTo>
                  <a:pt x="514010" y="0"/>
                </a:lnTo>
                <a:lnTo>
                  <a:pt x="514010" y="342050"/>
                </a:lnTo>
                <a:lnTo>
                  <a:pt x="0" y="34205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8187861">
            <a:off x="4025582" y="8788087"/>
            <a:ext cx="836070" cy="853133"/>
          </a:xfrm>
          <a:custGeom>
            <a:avLst/>
            <a:gdLst/>
            <a:ahLst/>
            <a:cxnLst/>
            <a:rect r="r" b="b" t="t" l="l"/>
            <a:pathLst>
              <a:path h="853133" w="836070">
                <a:moveTo>
                  <a:pt x="0" y="0"/>
                </a:moveTo>
                <a:lnTo>
                  <a:pt x="836071" y="0"/>
                </a:lnTo>
                <a:lnTo>
                  <a:pt x="836071" y="853133"/>
                </a:lnTo>
                <a:lnTo>
                  <a:pt x="0" y="85313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2839600">
            <a:off x="2766500" y="6335379"/>
            <a:ext cx="3080188" cy="3490298"/>
          </a:xfrm>
          <a:custGeom>
            <a:avLst/>
            <a:gdLst/>
            <a:ahLst/>
            <a:cxnLst/>
            <a:rect r="r" b="b" t="t" l="l"/>
            <a:pathLst>
              <a:path h="3490298" w="3080188">
                <a:moveTo>
                  <a:pt x="0" y="0"/>
                </a:moveTo>
                <a:lnTo>
                  <a:pt x="3080188" y="0"/>
                </a:lnTo>
                <a:lnTo>
                  <a:pt x="3080188" y="3490298"/>
                </a:lnTo>
                <a:lnTo>
                  <a:pt x="0" y="3490298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DAGxRhEqmKU</dc:identifier>
  <dcterms:modified xsi:type="dcterms:W3CDTF">2011-08-01T06:04:30Z</dcterms:modified>
  <cp:revision>1</cp:revision>
  <dc:title>Blue Green Colorful Daycare Center Presentation</dc:title>
</cp:coreProperties>
</file>