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notesMasterIdLst>
    <p:notesMasterId r:id="rId19"/>
  </p:notesMasterIdLst>
  <p:handoutMasterIdLst>
    <p:handoutMasterId r:id="rId20"/>
  </p:handoutMasterIdLst>
  <p:sldIdLst>
    <p:sldId id="263" r:id="rId5"/>
    <p:sldId id="258" r:id="rId6"/>
    <p:sldId id="264" r:id="rId7"/>
    <p:sldId id="266" r:id="rId8"/>
    <p:sldId id="267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A9D2"/>
    <a:srgbClr val="FF6965"/>
    <a:srgbClr val="52D0D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32" autoAdjust="0"/>
  </p:normalViewPr>
  <p:slideViewPr>
    <p:cSldViewPr snapToGrid="0">
      <p:cViewPr varScale="1">
        <p:scale>
          <a:sx n="79" d="100"/>
          <a:sy n="79" d="100"/>
        </p:scale>
        <p:origin x="18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DF3F9-A383-40CF-841B-6426D82ECB85}" type="datetimeFigureOut">
              <a:rPr lang="ru-RU" smtClean="0"/>
              <a:t>24.08.2025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DF9E2-D527-45E4-B727-833247D273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5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394B7-2260-4DF1-A0D7-9D41A18F1A8F}" type="datetimeFigureOut">
              <a:rPr lang="ru-RU" smtClean="0"/>
              <a:t>24.08.2025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AAC25-8603-402B-B0DA-D50592546C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162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wmf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8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9.png"/><Relationship Id="rId1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6992" y="1801368"/>
            <a:ext cx="9144000" cy="1271668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15012" y="4566542"/>
            <a:ext cx="576197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51" y="3112387"/>
            <a:ext cx="682266" cy="7074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922" y="617943"/>
            <a:ext cx="504825" cy="5715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11789" y="4694476"/>
            <a:ext cx="930391" cy="122759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992" y="144368"/>
            <a:ext cx="542925" cy="5238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542" y="5334195"/>
            <a:ext cx="619050" cy="78571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701" y="793708"/>
            <a:ext cx="504439" cy="57322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35" y="3237635"/>
            <a:ext cx="505836" cy="52782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45" y="3532354"/>
            <a:ext cx="1837994" cy="134761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23" y="1849821"/>
            <a:ext cx="608569" cy="69251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372" y="2012025"/>
            <a:ext cx="714375" cy="7524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272" y="5066318"/>
            <a:ext cx="1038023" cy="70715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8" y="272246"/>
            <a:ext cx="1860164" cy="131190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2542" y="842568"/>
            <a:ext cx="576489" cy="54967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685" y="422756"/>
            <a:ext cx="1363851" cy="480937"/>
          </a:xfrm>
          <a:prstGeom prst="rect">
            <a:avLst/>
          </a:prstGeom>
        </p:spPr>
      </p:pic>
      <p:pic>
        <p:nvPicPr>
          <p:cNvPr id="30" name="Рисунок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5" y="3034817"/>
            <a:ext cx="319165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7376894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22" y="3159355"/>
            <a:ext cx="2227716" cy="3175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29" y="3327682"/>
            <a:ext cx="590083" cy="6118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590062" y="3097525"/>
            <a:ext cx="516972" cy="6821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107" y="397621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542" y="816747"/>
            <a:ext cx="335160" cy="38086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977" y="2586264"/>
            <a:ext cx="351849" cy="3671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066" y="1360529"/>
            <a:ext cx="1481355" cy="10861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087" y="2714619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11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69" y="351240"/>
            <a:ext cx="1809750" cy="6381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65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981" y="468239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08" y="3273631"/>
            <a:ext cx="2580572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16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656369" y="1535331"/>
            <a:ext cx="5731659" cy="571230"/>
          </a:xfrm>
          <a:prstGeom prst="rect">
            <a:avLst/>
          </a:prstGeom>
          <a:noFill/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>
              <a:defRPr lang="ru-RU" sz="4000" kern="120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7934546" y="419976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7934546" y="4861231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7934547" y="5522696"/>
            <a:ext cx="3375206" cy="547189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5" y="3172245"/>
            <a:ext cx="2762763" cy="31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37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ина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80250" y="2131231"/>
            <a:ext cx="5493984" cy="69958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FF696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761" y="3638173"/>
            <a:ext cx="696193" cy="72184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497" y="444775"/>
            <a:ext cx="382530" cy="36910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352" y="5679298"/>
            <a:ext cx="586145" cy="7439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639" y="444775"/>
            <a:ext cx="408635" cy="4643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42" y="3638173"/>
            <a:ext cx="500801" cy="5225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73555">
            <a:off x="9841353" y="4499050"/>
            <a:ext cx="1827940" cy="134024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670" y="2481025"/>
            <a:ext cx="416339" cy="4385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67395"/>
            <a:ext cx="1645961" cy="116083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029" y="1226189"/>
            <a:ext cx="555294" cy="52946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6" y="3213240"/>
            <a:ext cx="3497240" cy="31752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625" y="415010"/>
            <a:ext cx="1809750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6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1F1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_вопро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51927" y="1031437"/>
            <a:ext cx="4839012" cy="3795396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939226" y="1032932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>
              <a:buFontTx/>
              <a:buNone/>
              <a:defRPr sz="1400">
                <a:solidFill>
                  <a:srgbClr val="418E0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Правильный ответ</a:t>
            </a:r>
            <a:endParaRPr lang="en-US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939226" y="2497135"/>
            <a:ext cx="3375206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6906035" y="3962833"/>
            <a:ext cx="3408397" cy="864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txBody>
          <a:bodyPr anchor="ctr"/>
          <a:lstStyle>
            <a:lvl1pPr marL="0" indent="0" algn="ctr">
              <a:buFontTx/>
              <a:buNone/>
              <a:defRPr sz="20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3429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6858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0287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371600" indent="0" algn="ctr">
              <a:buFontTx/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ru-RU" dirty="0"/>
              <a:t>Неправильный ответ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79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3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91" r:id="rId3"/>
    <p:sldLayoutId id="2147483692" r:id="rId4"/>
    <p:sldLayoutId id="2147483694" r:id="rId5"/>
    <p:sldLayoutId id="2147483686" r:id="rId6"/>
    <p:sldLayoutId id="2147483690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27.png"/><Relationship Id="rId12" Type="http://schemas.openxmlformats.org/officeDocument/2006/relationships/image" Target="../media/image28.png"/><Relationship Id="rId17" Type="http://schemas.openxmlformats.org/officeDocument/2006/relationships/image" Target="../media/image15.png"/><Relationship Id="rId2" Type="http://schemas.openxmlformats.org/officeDocument/2006/relationships/audio" Target="../media/audio1.wav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6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3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29.png"/><Relationship Id="rId2" Type="http://schemas.openxmlformats.org/officeDocument/2006/relationships/image" Target="../media/image3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767" y="1685925"/>
            <a:ext cx="9144000" cy="1568086"/>
          </a:xfrm>
        </p:spPr>
        <p:txBody>
          <a:bodyPr/>
          <a:lstStyle/>
          <a:p>
            <a:pPr lvl="0"/>
            <a:r>
              <a:rPr lang="ru-RU" sz="4800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ru-RU" sz="4800" b="1" dirty="0" err="1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4800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жылында</a:t>
            </a:r>
            <a:r>
              <a:rPr lang="ru-RU" sz="4800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800" b="1" dirty="0" err="1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800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4800" b="1" dirty="0" err="1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4800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4800" b="1" dirty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ерекшеліктері</a:t>
            </a:r>
            <a:endParaRPr lang="ru-RU" sz="4800" b="1" dirty="0">
              <a:solidFill>
                <a:srgbClr val="4472C4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4099" y="3825932"/>
            <a:ext cx="6882875" cy="1655762"/>
          </a:xfrm>
        </p:spPr>
        <p:txBody>
          <a:bodyPr/>
          <a:lstStyle/>
          <a:p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ӘБДРАХМАНОВА АЙЖАНАТ ЕРКІНҚЫЗЫ</a:t>
            </a:r>
          </a:p>
          <a:p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NURSULTAN 7777</a:t>
            </a: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бөбекжай-балабақшасының әдіскері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3B709E-1244-3711-6AE4-D961775928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00779" cy="200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7981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85376" y="162858"/>
            <a:ext cx="7806891" cy="1246352"/>
          </a:xfrm>
          <a:noFill/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2025-2026 ОҚУ ЖЫЛЫНЫҢ НЕГІЗГІ ЕРЕКШЕЛІКТЕРІ </a:t>
            </a:r>
          </a:p>
        </p:txBody>
      </p:sp>
      <p:sp>
        <p:nvSpPr>
          <p:cNvPr id="7" name="Прямоугольник 6">
            <a:hlinkClick r:id="" action="ppaction://hlinkshowjump?jump=nextslide">
              <a:snd r:embed="rId3" name="chimes.wav"/>
            </a:hlinkClick>
          </p:cNvPr>
          <p:cNvSpPr/>
          <p:nvPr/>
        </p:nvSpPr>
        <p:spPr>
          <a:xfrm>
            <a:off x="1210339" y="4157213"/>
            <a:ext cx="9527649" cy="63817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Ата-аналарға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консультациялық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пункттердің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консультациялық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пункттер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бесігі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0340" y="2242456"/>
            <a:ext cx="9527649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МДҰ-да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қауіпсіз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10340" y="2851064"/>
            <a:ext cx="9527649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тілде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жүргізілетін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ұйымдарда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Тілге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бойлау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бағдарламасын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жаппай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418" y="4704373"/>
            <a:ext cx="635915" cy="65934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078" y="84781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62" y="3155450"/>
            <a:ext cx="457488" cy="60363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177" y="746406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816747"/>
            <a:ext cx="470785" cy="5975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713" y="1231395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09" y="3948464"/>
            <a:ext cx="410657" cy="42851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237" y="1272249"/>
            <a:ext cx="1518402" cy="11132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224" y="4814773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212392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267" y="386213"/>
            <a:ext cx="451536" cy="43053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60" y="5462271"/>
            <a:ext cx="1809750" cy="63817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D8371B-146A-4020-D221-5DBBFCE7562C}"/>
              </a:ext>
            </a:extLst>
          </p:cNvPr>
          <p:cNvSpPr/>
          <p:nvPr/>
        </p:nvSpPr>
        <p:spPr>
          <a:xfrm>
            <a:off x="1210339" y="3477921"/>
            <a:ext cx="9527649" cy="60459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желісін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экологиялық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мәдениетті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434FA9-E705-15C9-E4F2-E4D6F98F507D}"/>
              </a:ext>
            </a:extLst>
          </p:cNvPr>
          <p:cNvSpPr/>
          <p:nvPr/>
        </p:nvSpPr>
        <p:spPr>
          <a:xfrm>
            <a:off x="1210339" y="4865794"/>
            <a:ext cx="9527648" cy="54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«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Беске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үлгер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ата-аналарға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қосымшасын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ата-аналарды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ағарту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ctr"/>
            <a:endParaRPr lang="ru-RU" sz="2000" dirty="0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66B00A-447D-B777-F704-221999A1E25A}"/>
              </a:ext>
            </a:extLst>
          </p:cNvPr>
          <p:cNvSpPr txBox="1"/>
          <p:nvPr/>
        </p:nvSpPr>
        <p:spPr>
          <a:xfrm>
            <a:off x="1647502" y="1115514"/>
            <a:ext cx="83753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жылында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заңнамасына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басшысының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Үкіметтің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тапсырмаларына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Республикасында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орта,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беруді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дамытудың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2023-2029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жаңартылған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тұжырымдамасының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ережелеріне1 (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Тұжырымдама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стратегиялық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бағдарламалық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құжаттарына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бұдан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МДТО)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жұмыстың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өзектендірілді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endParaRPr lang="ru-RU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1EBC72-3B6B-9D68-94B0-5D990DA3E2BA}"/>
              </a:ext>
            </a:extLst>
          </p:cNvPr>
          <p:cNvSpPr/>
          <p:nvPr/>
        </p:nvSpPr>
        <p:spPr>
          <a:xfrm>
            <a:off x="1210338" y="5536994"/>
            <a:ext cx="9527649" cy="60459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орталықтар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кабинеттер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жанында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топтардың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84BAAFA-F5E5-8101-8F09-BB9E894B8237}"/>
              </a:ext>
            </a:extLst>
          </p:cNvPr>
          <p:cNvSpPr/>
          <p:nvPr/>
        </p:nvSpPr>
        <p:spPr>
          <a:xfrm>
            <a:off x="1217123" y="6216311"/>
            <a:ext cx="9527649" cy="60459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92000" rtlCol="0" anchor="ctr"/>
          <a:lstStyle/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«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Балақайлар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мектебі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кезеңде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мектепалды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даярлықты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632188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9D07E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51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90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 animBg="1"/>
      <p:bldP spid="3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03838" y="245384"/>
            <a:ext cx="10410500" cy="778708"/>
          </a:xfrm>
          <a:noFill/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ТӘРБИЕЛЕУ-БІЛІМ БЕРУ ПРОЦЕСІН РЕТТЕЙТІН НОРМАТИВТІК - ҚҰҚЫҚТЫҚ АКТІЛЕР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394" y="3373591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54" y="3258588"/>
            <a:ext cx="362824" cy="43755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1148464" y="3925583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434" y="966551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1041" y="6190832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273" y="1858800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35" y="1623228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" y="358383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128" y="552772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13" y="393674"/>
            <a:ext cx="1809750" cy="63817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38" y="3159355"/>
            <a:ext cx="2395938" cy="31752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33B88C-0590-B10D-DE20-F3BE6ABDEC3B}"/>
              </a:ext>
            </a:extLst>
          </p:cNvPr>
          <p:cNvSpPr/>
          <p:nvPr/>
        </p:nvSpPr>
        <p:spPr>
          <a:xfrm>
            <a:off x="1242972" y="1060291"/>
            <a:ext cx="9735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жылында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МДҰ мен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мектепалды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сыныптары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тәрбиелеубілім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асыруда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нормативтік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актілерді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басшылыққа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709849A-C1CD-7101-F477-3590FBA2C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 l="8891"/>
          <a:stretch>
            <a:fillRect/>
          </a:stretch>
        </p:blipFill>
        <p:spPr bwMode="auto">
          <a:xfrm>
            <a:off x="947298" y="1710870"/>
            <a:ext cx="3745652" cy="4788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5F3FFD3C-42B7-C09B-E298-E7756673E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243964" y="1645066"/>
            <a:ext cx="3543299" cy="470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41921466"/>
      </p:ext>
    </p:extLst>
  </p:cSld>
  <p:clrMapOvr>
    <a:masterClrMapping/>
  </p:clrMapOvr>
  <p:transition spd="slow" advClick="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757" y="3029195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764" y="6088443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95" y="5839291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0" y="1513258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861" y="2875167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5" y="287281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989" y="1026874"/>
            <a:ext cx="1809750" cy="63817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CCCFDE-EB95-C7B1-9D55-39E3465BBD09}"/>
              </a:ext>
            </a:extLst>
          </p:cNvPr>
          <p:cNvSpPr/>
          <p:nvPr/>
        </p:nvSpPr>
        <p:spPr>
          <a:xfrm>
            <a:off x="1581969" y="222140"/>
            <a:ext cx="10099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ТӘРБИЕЛЕНУШІЛЕР ҮШІН ҚАУІПСІЗ, ЖАЙЛЫ, ДАМЫТУШЫ БІЛІМ БЕРУ ОРТАСЫН ҚҰРУ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A3AAE9-9F1E-B234-9F43-B073F876ECE1}"/>
              </a:ext>
            </a:extLst>
          </p:cNvPr>
          <p:cNvSpPr/>
          <p:nvPr/>
        </p:nvSpPr>
        <p:spPr>
          <a:xfrm>
            <a:off x="1265683" y="988954"/>
            <a:ext cx="1041532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МДҰ-да тәрбиелеу-білім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қауіпсіз, жайлы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дамытушы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ортасын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құру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</a:t>
            </a:r>
            <a:r>
              <a:rPr lang="en-US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нг</a:t>
            </a:r>
            <a:r>
              <a:rPr lang="en-US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 қызмет</a:t>
            </a:r>
            <a:r>
              <a:rPr lang="en-US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ң үлгілік қағидаларына (бұдан әріҮлгілік қағидалар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2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 МДҰ-ның негізгі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тәрбиеленушілердің өмірін және денсаулығын қорғау;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тәрбиеленушілердің, оның ішінде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қажеттіліктері және жеке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мүмкіндіктері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тәрбиеленушілердің дене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зияткерлік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жеке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тұлғалық дамуын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 ететін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оңтайлы жағдайлар жасау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 балалардың күні бойы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қауіпсіз болуының алдын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                                                                                                      -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тәрбиелеу-білім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процесіне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бақылауды қамтамасыз ету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                                                                           -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басшының қызметкерлердің әрекетіне бақылауды күшейту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                                                                                         -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шараларын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уақтылы жоспарлау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                                           -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 өмірі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денсаулығына қауіп төндіретін жағдайларды болдырмау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тиісті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қабылдау ұсынылады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04B76331-966E-AA24-FD0E-75F304D41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 t="5190"/>
          <a:stretch>
            <a:fillRect/>
          </a:stretch>
        </p:blipFill>
        <p:spPr bwMode="auto">
          <a:xfrm>
            <a:off x="1301364" y="4508633"/>
            <a:ext cx="1041400" cy="159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3428F67-2F70-6838-47E8-BDCAF9B54CD5}"/>
              </a:ext>
            </a:extLst>
          </p:cNvPr>
          <p:cNvSpPr/>
          <p:nvPr/>
        </p:nvSpPr>
        <p:spPr>
          <a:xfrm>
            <a:off x="2705588" y="4200839"/>
            <a:ext cx="9144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Бұл маңызды!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AutoNum type="arabicParenR"/>
            </a:pP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ұйымдарда тәрбиеленушілердің қауіпсіздігін қамтамасыз ету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342900" indent="-342900"/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ұйымдарда тамақтануды ұйымдастыру және бақылау бойынша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                                                                                                 -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серуен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тәрбиеленушілердің қауіпсіздігін қамтамасыз ету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әдістемелік ұсынымдарды;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/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 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Тәрбиелеу-білім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процесінде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тәрбиеленушілердің қауіпсіздігін қамтамасыз ету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нұсқаулығын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/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3)«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Өрт кезінде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өзін қалай ұстау керек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marL="342900" indent="-342900"/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«Балақай, 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тасқынына дайын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бол!», </a:t>
            </a:r>
          </a:p>
          <a:p>
            <a:pPr marL="342900" indent="-342900"/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- 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сілкінісі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өзіңді қалай ұстау керек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балаларға арналған кітапшаларды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</a:t>
            </a:r>
          </a:p>
          <a:p>
            <a:pPr marL="342900" indent="-342900"/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4) 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қауіпсіздік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                                                                                                                                                                                                    - 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Қысқы қауіп-қатерлерденсақтану қауіпсіздік ережесі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                                                                                                                                                - «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Тамақтану кезіндегі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қауіпсіздік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анимациялық бейнероликтер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топтамасын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басшылыққа алу</a:t>
            </a:r>
            <a:r>
              <a:rPr lang="ru-RU" sz="1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ұсынылады                                                                                                              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Аталған материалдар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институттың 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бұдан әрі-Институт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сайтында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орналастырылған</a:t>
            </a:r>
            <a:r>
              <a:rPr lang="ru-RU" sz="1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4055061"/>
      </p:ext>
    </p:extLst>
  </p:cSld>
  <p:clrMapOvr>
    <a:masterClrMapping/>
  </p:clrMapOvr>
  <p:transition spd="slow" advClick="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959" y="5839291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172" y="108369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435976" y="2978990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507" y="574535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35" y="918926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2" y="5839291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6" y="1828894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664" y="6064193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25" y="236329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556" y="1749409"/>
            <a:ext cx="1809750" cy="63817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FF693F5-162E-B1E3-1F30-6C3B54504CD7}"/>
              </a:ext>
            </a:extLst>
          </p:cNvPr>
          <p:cNvSpPr/>
          <p:nvPr/>
        </p:nvSpPr>
        <p:spPr>
          <a:xfrm>
            <a:off x="1524000" y="383830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Топ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бөлмелерінде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қызығушылық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орталықтарын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құндылықтар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сюжетті-рөлдік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ойындар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театрландырылған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ойындар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оңаша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ойнауына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кітап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бұрышы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құрастыру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робототехника;              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табиғат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                                                                                                                                          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055ED13-A15E-A394-C386-3CD43AF3F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 t="5190"/>
          <a:stretch>
            <a:fillRect/>
          </a:stretch>
        </p:blipFill>
        <p:spPr bwMode="auto">
          <a:xfrm>
            <a:off x="1390381" y="3925534"/>
            <a:ext cx="1519928" cy="232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6B4635-5089-50E5-2223-900FCB74B3BF}"/>
              </a:ext>
            </a:extLst>
          </p:cNvPr>
          <p:cNvSpPr/>
          <p:nvPr/>
        </p:nvSpPr>
        <p:spPr>
          <a:xfrm>
            <a:off x="3178206" y="4146788"/>
            <a:ext cx="70833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Бұл маңызды!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Дамытушы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ортаны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жақсарту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нұсқаулығын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2943597"/>
      </p:ext>
    </p:extLst>
  </p:cSld>
  <p:clrMapOvr>
    <a:masterClrMapping/>
  </p:clrMapOvr>
  <p:transition spd="slow" advClick="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66" y="82135"/>
            <a:ext cx="362824" cy="410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4864" y="670328"/>
            <a:ext cx="586145" cy="74395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309" y="1221292"/>
            <a:ext cx="408635" cy="4643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889" y="2352592"/>
            <a:ext cx="500801" cy="5225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482" y="1106414"/>
            <a:ext cx="1827940" cy="13402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258" y="5129123"/>
            <a:ext cx="416339" cy="43854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65" y="5129123"/>
            <a:ext cx="1042447" cy="710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" y="132343"/>
            <a:ext cx="1645961" cy="116083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09" y="287281"/>
            <a:ext cx="555294" cy="529466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018" y="2207845"/>
            <a:ext cx="1809750" cy="63817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473928-5F82-B68C-ED7F-DFE2CDD22E1E}"/>
              </a:ext>
            </a:extLst>
          </p:cNvPr>
          <p:cNvSpPr/>
          <p:nvPr/>
        </p:nvSpPr>
        <p:spPr>
          <a:xfrm>
            <a:off x="965596" y="182756"/>
            <a:ext cx="1071541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МЕКТЕПКЕ ДЕЙІНГІ ҰЙЫМДАРДА ТӘРБИЕЛЕУ-БІЛІМ БЕРУ    </a:t>
            </a:r>
          </a:p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ПРОЦЕСІН ҰЙЫМДАСТЫРУ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EE787D5D-9247-E34A-9A7B-C32A94873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065945" y="749931"/>
            <a:ext cx="1433855" cy="1928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784F1A3-F2D4-133C-5DD6-318055E3F0FC}"/>
              </a:ext>
            </a:extLst>
          </p:cNvPr>
          <p:cNvSpPr/>
          <p:nvPr/>
        </p:nvSpPr>
        <p:spPr>
          <a:xfrm>
            <a:off x="2700739" y="854169"/>
            <a:ext cx="897901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қағидаларға сәйкес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 қызметін келесі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кезеңдер бойынша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асырады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қыркүйектен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мамырға дейін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жылы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бағдарламаның мазмұнын игеру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маусымнан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31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тамызға дейін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 сауықтыру кезеңі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Тәрбиелеу-білім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buFontTx/>
              <a:buChar char="-"/>
            </a:pP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перспективалық жоспарға;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циклограммаға сәйкес жүзеге асады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бағдарламаның мазмұнын меңгерту бойынша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7BA1957-9308-FC71-B168-B5A9D8AB0DC3}"/>
              </a:ext>
            </a:extLst>
          </p:cNvPr>
          <p:cNvSpPr/>
          <p:nvPr/>
        </p:nvSpPr>
        <p:spPr>
          <a:xfrm>
            <a:off x="958646" y="2651116"/>
            <a:ext cx="1023112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Перспективалық жоспар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циклограмма</a:t>
            </a:r>
          </a:p>
          <a:p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Перспективалық жоспар</a:t>
            </a:r>
            <a:endParaRPr lang="ru-RU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жылына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 міндеттерді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анықтап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бағдарлама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жоспарлар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құрастырады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Тәрбиешілер, қазақ тілі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мұғалімі,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жетекшісі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шынықтыру нұсқаушысы бірлесіп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жасайды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 меңгеру деңгейіне қарай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мазмұн өзгеруі мүмкін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(қайталанады, толықтырылады, түзетіледі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578E705-CCF1-86E9-8A59-93F20BBFAB91}"/>
              </a:ext>
            </a:extLst>
          </p:cNvPr>
          <p:cNvSpPr/>
          <p:nvPr/>
        </p:nvSpPr>
        <p:spPr>
          <a:xfrm>
            <a:off x="965596" y="3934485"/>
            <a:ext cx="10715413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📅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Циклограмма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 тәртібіне сәйкес.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Циклограммада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аптаның әр күніне жоспарланған әрекеттер көрсетіледі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 жағдайда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циклограмма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апталық тұтастықта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құрылады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күнге бөлінбей</a:t>
            </a:r>
            <a:r>
              <a:rPr lang="ru-RU" sz="1600" dirty="0"/>
              <a:t>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5FEBBFA-4606-0B80-76CB-78FEA2C05FE6}"/>
              </a:ext>
            </a:extLst>
          </p:cNvPr>
          <p:cNvSpPr/>
          <p:nvPr/>
        </p:nvSpPr>
        <p:spPr>
          <a:xfrm>
            <a:off x="865006" y="5238992"/>
            <a:ext cx="99737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Циклограмма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құру талаптары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Перспективалық жоспардағы міндеттерге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 әрекеттерді көрсету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Жүйелілік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сабақтастық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принципін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Инновациялық әдістерді пайдалану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дамытушы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584640"/>
      </p:ext>
    </p:extLst>
  </p:cSld>
  <p:clrMapOvr>
    <a:masterClrMapping/>
  </p:clrMapOvr>
  <p:transition spd="slow" advClick="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6A6D1F1-A983-2C2A-DF72-C5C1C419BCEE}"/>
              </a:ext>
            </a:extLst>
          </p:cNvPr>
          <p:cNvSpPr/>
          <p:nvPr/>
        </p:nvSpPr>
        <p:spPr>
          <a:xfrm>
            <a:off x="1212543" y="0"/>
            <a:ext cx="10286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оқытудың үлгілік оқу бағдарламасының мазмұнын меңгеру бойынша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мониторинг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9A17AA-002B-0C32-D9B9-9A169DB08183}"/>
              </a:ext>
            </a:extLst>
          </p:cNvPr>
          <p:cNvSpPr/>
          <p:nvPr/>
        </p:nvSpPr>
        <p:spPr>
          <a:xfrm>
            <a:off x="834501" y="564347"/>
            <a:ext cx="113574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жүргізу мақсаты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 Үлгілік бағдарлама бойынша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күтілетін нәтижелерге жету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деңгейін анықтау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Педагогтің баламен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жұмысын жоспарлауға негіз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CF08AD4-5CAE-86EA-29DF-614D61D8C823}"/>
              </a:ext>
            </a:extLst>
          </p:cNvPr>
          <p:cNvSpPr/>
          <p:nvPr/>
        </p:nvSpPr>
        <p:spPr>
          <a:xfrm>
            <a:off x="834501" y="1362559"/>
            <a:ext cx="113574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қалай жүргізіледі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табиғи ортада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әңгімелесу, сұрақ-жауап, шығармашылық жұмыстарды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талдау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карта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 парақтары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толтырылады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F57DBA26-039E-8DFE-7456-E53A63B8D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02" y="2328334"/>
            <a:ext cx="758068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📅 Мониторинг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кезеңдері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Қыркүйек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бастапқы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Қаңтар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аралық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қорытынды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⚠️ </a:t>
            </a:r>
            <a:r>
              <a:rPr kumimoji="0" lang="ru-RU" sz="1400" b="0" i="1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Ерте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1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жас</a:t>
            </a:r>
            <a:r>
              <a:rPr kumimoji="0" lang="ru-RU" sz="1400" b="0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1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тобында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— тек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аралық және қорытынды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кезеңдер жүргізіледі</a:t>
            </a: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1D5DE1F-C13C-5A25-2837-A8D96D822E83}"/>
              </a:ext>
            </a:extLst>
          </p:cNvPr>
          <p:cNvSpPr/>
          <p:nvPr/>
        </p:nvSpPr>
        <p:spPr>
          <a:xfrm>
            <a:off x="987558" y="3480213"/>
            <a:ext cx="6096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🧠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Бағаланатын бағыттар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(14)</a:t>
            </a: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тәрбиесі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Жүзу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(бар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Сөйлеуді дамыту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Көркем әдебиет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Сауат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ашу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негіздері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Сенсорика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Математика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негіздері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Құрастыру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Қоршаған ортамен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танысу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салу</a:t>
            </a: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Мүсіндеу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Жапсыру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06F044-00E6-C577-2401-7BC9DC54F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114" y="383035"/>
            <a:ext cx="1645961" cy="11608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D2054D-B584-A7F2-3E47-19C0A07443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402" y="2629582"/>
            <a:ext cx="1827940" cy="13402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D4476BD-0D93-DF7C-756A-2F359CC79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292" y="2410326"/>
            <a:ext cx="1809750" cy="6381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92F3C3E-3E83-BAB0-814C-83CF828672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B9C640-DEA0-39AE-F7BB-07FBCEE177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8B91B18-5A49-4C97-61EF-C8900E01D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151" y="2651821"/>
            <a:ext cx="500801" cy="5225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E7CFB9A-2E73-700D-0C1D-F861F791E2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AC350F8-3A51-BF1E-7193-AB97077615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79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04DD55-0899-240A-44F4-C1790C9280C7}"/>
              </a:ext>
            </a:extLst>
          </p:cNvPr>
          <p:cNvSpPr/>
          <p:nvPr/>
        </p:nvSpPr>
        <p:spPr>
          <a:xfrm>
            <a:off x="847161" y="101599"/>
            <a:ext cx="10066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парақтарын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ерекшелігі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Бастапқы бақылау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алдыңғы жастың бақылау парағымен жүргізіледі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ересек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топ 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ортаңғы топтың парағы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Аралық және қорытынды бақылау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жасқа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арналған парақпен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жүргізіледі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A160EBE-082B-0764-99A6-FDC3DE566BB1}"/>
              </a:ext>
            </a:extLst>
          </p:cNvPr>
          <p:cNvSpPr/>
          <p:nvPr/>
        </p:nvSpPr>
        <p:spPr>
          <a:xfrm>
            <a:off x="847161" y="1208105"/>
            <a:ext cx="927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Вариативтік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мониторинг: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таңдаған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вариативтік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бағдарламасы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бойынша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 мониторинг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өткізіледі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үшін: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📌 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Жоғары, орташа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 деңгейлері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көрсетілген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📌 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Критерийлері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индикаторлары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 парағы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жасалады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C8BE0CA-7543-A9C1-4BEF-0790652C73DB}"/>
              </a:ext>
            </a:extLst>
          </p:cNvPr>
          <p:cNvSpPr/>
          <p:nvPr/>
        </p:nvSpPr>
        <p:spPr>
          <a:xfrm>
            <a:off x="847161" y="2657055"/>
            <a:ext cx="10058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 даму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картасы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нәтижелері бойынша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толтырылады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төмен деңгейдегі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балаларға дамытушы/түзету шаралары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жазылады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деңгейдегі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балаларға Жеке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карта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толтырылмайды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3B177FE-8091-C912-6FA7-578C3E61E49F}"/>
              </a:ext>
            </a:extLst>
          </p:cNvPr>
          <p:cNvSpPr/>
          <p:nvPr/>
        </p:nvSpPr>
        <p:spPr>
          <a:xfrm>
            <a:off x="847161" y="3859784"/>
            <a:ext cx="81857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мониторинг: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деңгейі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бағдарламадағы күтілетін нәтижелерге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сай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бағаланады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соңында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 топтар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мектепалды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сыныптар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👉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картаны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ҰББДҚ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жүйесіне енгізеді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EAB202-5549-8A38-336D-F491D5E51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580" y="356278"/>
            <a:ext cx="1645961" cy="11608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BE7DCF0-3EC2-5D53-9B30-73E5C540F5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620" y="1986934"/>
            <a:ext cx="1827940" cy="13402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7281D3-738B-0DB4-BAE2-E9C0D8439B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870" y="4424338"/>
            <a:ext cx="1809750" cy="6381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7FAE846-59B4-011A-6450-FEA1C08E2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D7541F1-ECE6-CD72-5BFC-70746ADC98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A1ED21-2422-7A01-003E-F02EBA292C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87" y="2512971"/>
            <a:ext cx="500801" cy="5225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42A381-A360-7E40-D7D8-8092BD1D8BB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F8AB149-498E-6E37-454A-615EDAACA4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92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63C207-B4CF-DD19-611B-A09A4A8EE8BA}"/>
              </a:ext>
            </a:extLst>
          </p:cNvPr>
          <p:cNvSpPr/>
          <p:nvPr/>
        </p:nvSpPr>
        <p:spPr>
          <a:xfrm>
            <a:off x="1737396" y="205273"/>
            <a:ext cx="10253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МЕКТЕПАЛДЫ СЫНЫПТАРДА МЕКТЕПАЛДЫ ДАЯРЛЫҚТЫ     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ҰЙЫМДАСТЫРУ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08523C-08C3-0B30-28B4-C2AE5FD76AA3}"/>
              </a:ext>
            </a:extLst>
          </p:cNvPr>
          <p:cNvSpPr/>
          <p:nvPr/>
        </p:nvSpPr>
        <p:spPr>
          <a:xfrm>
            <a:off x="914400" y="748933"/>
            <a:ext cx="104298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📌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Заңнама негізі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ҚР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мектепалды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даярлау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жастан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Даярлау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🏠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Отбасында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🧸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ұйымдарда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🏫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мектептерде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(лицей, гимназия)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📅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мерзімі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қыркүйек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31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мамыр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бағдарлама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бойынша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Каникулдар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мектептің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тәртіп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ережесіне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сай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🎓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Мектептен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шығару тәртібі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Мектепалды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бағдарламасын аяқтаған тәрбиеленушілер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31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мамырда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мектепалды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сыныптардан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шығарылады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DED5A5-C92E-0093-3117-87AA864EC0E8}"/>
              </a:ext>
            </a:extLst>
          </p:cNvPr>
          <p:cNvSpPr/>
          <p:nvPr/>
        </p:nvSpPr>
        <p:spPr>
          <a:xfrm>
            <a:off x="847725" y="4288363"/>
            <a:ext cx="99631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🔹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Нормативтік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негіздер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Мектепалды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сыныптардағы білім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 негізінде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МЖМБС (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жалпыға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стандарт)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ҚР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Оқу-ағарту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2022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№348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бұйрығы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оқу жоспары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ҚР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ғылым министрінің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№557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бұйрығы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 бағдарлама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ҚР БҒМ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міндетін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атқарушының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тамыздағы 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№499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бұйрығы</a:t>
            </a:r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5E5BCD-B4CA-320C-E714-0B30D23E3527}"/>
              </a:ext>
            </a:extLst>
          </p:cNvPr>
          <p:cNvSpPr/>
          <p:nvPr/>
        </p:nvSpPr>
        <p:spPr>
          <a:xfrm>
            <a:off x="914400" y="5673358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⏰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 ерекшеліктері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Аптасына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сағат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ҰІӘ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ұзақтығы: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20–25 минут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645411-8864-665D-CC24-43B2F3CD5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592" y="559216"/>
            <a:ext cx="1645961" cy="11608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0E213E-48AA-69FC-3B3C-BD21F3CEBC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784" y="2758879"/>
            <a:ext cx="1827940" cy="13402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05E4E4-AE32-DC08-911A-9F2DE4C73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12" y="2366032"/>
            <a:ext cx="1809750" cy="6381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DE66B2-2CC8-8096-FADE-7585417E47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20A5A0-8D19-A35F-C7C3-C85BF5CC4F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369493-39FD-E29F-17A6-45DE6502AA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913159"/>
            <a:ext cx="500801" cy="5225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0F5F68-202A-3CC1-E94F-64F7369FC3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C25D0B-020A-FFD1-35B9-33CFA7CBC0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0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515B852-6904-8CCE-A6B7-E62BB5D6B6CA}"/>
              </a:ext>
            </a:extLst>
          </p:cNvPr>
          <p:cNvSpPr/>
          <p:nvPr/>
        </p:nvSpPr>
        <p:spPr>
          <a:xfrm>
            <a:off x="1943714" y="18661"/>
            <a:ext cx="8057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БАЛАЛАРҒА ҚАЗАҚ ТІЛІН ҮЙРЕТУ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D8B68FD-B35F-C240-A182-48DDF5FCEE03}"/>
              </a:ext>
            </a:extLst>
          </p:cNvPr>
          <p:cNvSpPr/>
          <p:nvPr/>
        </p:nvSpPr>
        <p:spPr>
          <a:xfrm>
            <a:off x="858416" y="282000"/>
            <a:ext cx="109906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ҚР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Стандартына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жастан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үйрету көзделген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№348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бұйрық негізінде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➤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оқытатын топтарда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➤ «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ұйымдастырылған іс-әрекеті енгізілді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D60BF4C-3C9B-530F-5D1B-C6E211166E38}"/>
              </a:ext>
            </a:extLst>
          </p:cNvPr>
          <p:cNvSpPr/>
          <p:nvPr/>
        </p:nvSpPr>
        <p:spPr>
          <a:xfrm>
            <a:off x="858416" y="1588123"/>
            <a:ext cx="922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үйрету мақсаты: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коммуникативтік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құзыреттілігін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қалыптастыру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 және танымдық әрекеттер арқылы меңгерту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124FE69-6DA8-666C-F149-7BB53BF2DD8F}"/>
              </a:ext>
            </a:extLst>
          </p:cNvPr>
          <p:cNvSpPr/>
          <p:nvPr/>
        </p:nvSpPr>
        <p:spPr>
          <a:xfrm>
            <a:off x="858416" y="2420170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Үйрету процесінде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қолданылады: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Сергіту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сәттері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Тілдік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жаттығулар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Санамақтар, қысқа өлеңдер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Ән тыңдату, рөлдік ойындар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әдебиеті, дидактикалық ойындар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Интерактивті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үстел үсті ойындар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Театрландырылған көріністер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7AA0FB1-3638-4B2C-FC36-92159FEA96C3}"/>
              </a:ext>
            </a:extLst>
          </p:cNvPr>
          <p:cNvSpPr/>
          <p:nvPr/>
        </p:nvSpPr>
        <p:spPr>
          <a:xfrm>
            <a:off x="5695950" y="2771775"/>
            <a:ext cx="6162675" cy="2428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5A02225-B4D9-3C81-F812-6DB29B50A10E}"/>
              </a:ext>
            </a:extLst>
          </p:cNvPr>
          <p:cNvSpPr/>
          <p:nvPr/>
        </p:nvSpPr>
        <p:spPr>
          <a:xfrm>
            <a:off x="5715000" y="3000256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Тілге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бойлау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🔹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 мемлекеттік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тілді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үйренуге деген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қызығушылығын ояту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тілінде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ауызша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сөйлеудің қарапайым дағдыларын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(түсіну және айту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🔹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Қайда іске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асырылады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 тілде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оқытатын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ұйымдарда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8072DF6-44A8-D01F-9B8C-AD6F1827A9C9}"/>
              </a:ext>
            </a:extLst>
          </p:cNvPr>
          <p:cNvSpPr/>
          <p:nvPr/>
        </p:nvSpPr>
        <p:spPr>
          <a:xfrm>
            <a:off x="790186" y="4400431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Сөздік қорын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байыту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тіліне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дыбыстарды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 айту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Сөйлем құрастыру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Байланыстырып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сөйлеуді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дамыту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 халқының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мәдениетімен таныстыру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(ұлттық киімдер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дәстүрлер, мерекелер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0E00C34-693D-8C03-8160-C30E943AD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635" y="280950"/>
            <a:ext cx="1645961" cy="116083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D293FD-0B40-4A7E-7C1A-25CF28611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1787368"/>
            <a:ext cx="1827940" cy="134024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EA4E42-C5FA-E7DB-3B05-8525706D7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559" y="2666391"/>
            <a:ext cx="1809750" cy="6381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9B69872-F280-D452-1B5E-8B0ABA28C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930E520-BF57-0136-18A7-8C0972CDB8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D77991D-4E98-D2C7-3CF5-76F913C273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033" y="4057599"/>
            <a:ext cx="500801" cy="5225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E3F9879-DA89-91F5-AFB9-26E9BA944DB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BEE850A-0046-A951-BF21-5CAB33A711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85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627234-6E92-6919-0B8F-5D902CFA841D}"/>
              </a:ext>
            </a:extLst>
          </p:cNvPr>
          <p:cNvSpPr/>
          <p:nvPr/>
        </p:nvSpPr>
        <p:spPr>
          <a:xfrm>
            <a:off x="1019175" y="0"/>
            <a:ext cx="101536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ЭКОЛОГИЯЛЫҚ МӘДЕНИЕТ, ҚҰҚЫҚТЫҚ ЖӘНЕ ҚАРЖЫЛЫҚ    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САУАТТЫЛЫҚ НЕГІЗДЕРІН ҚАЛЫПТАСТЫРУ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B3F4BC-830F-9829-23C8-0E1C38C6D9FF}"/>
              </a:ext>
            </a:extLst>
          </p:cNvPr>
          <p:cNvSpPr/>
          <p:nvPr/>
        </p:nvSpPr>
        <p:spPr>
          <a:xfrm>
            <a:off x="1019175" y="707886"/>
            <a:ext cx="40366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Экологиялық мәдениетті қалыптастыру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C8A019C-86D4-8C51-CF11-CC00E3DF0DE8}"/>
              </a:ext>
            </a:extLst>
          </p:cNvPr>
          <p:cNvSpPr/>
          <p:nvPr/>
        </p:nvSpPr>
        <p:spPr>
          <a:xfrm>
            <a:off x="1019175" y="1046440"/>
            <a:ext cx="101727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🌿 «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балабақша» жобасы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🔹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экологиялық мәдениет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табиғатқа жауапкершілікпен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қарауды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қалыптастыру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5649AD7-F0D6-96E2-E979-1519B15BD8A0}"/>
              </a:ext>
            </a:extLst>
          </p:cNvPr>
          <p:cNvSpPr/>
          <p:nvPr/>
        </p:nvSpPr>
        <p:spPr>
          <a:xfrm>
            <a:off x="1019175" y="2123658"/>
            <a:ext cx="6096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/>
              <a:t>🌱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Жобаның негізгі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бағыттары: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өмір салтына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баулу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Жарық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 суды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үнемдеуге үйрету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Қалдықтарды сұрыптау және қайта қолдану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Табиғатты ластамауға тәрбиелеу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Балабақшада: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Гүл, көкөніс, жеміс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отырғызу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Өсімдіктерге күтім жасау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Жылыжай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Бақша өнімдерін өсіру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еңбегін насихаттау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AEBB3C-C7B4-EA64-CE50-9DD6AEB87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114" y="559923"/>
            <a:ext cx="1645961" cy="11608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1981362-61E2-AAF7-45A7-3D36F21490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107" y="3187140"/>
            <a:ext cx="1827940" cy="134024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CAD6C3-23C0-22CC-4923-305E157D6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57" y="3346180"/>
            <a:ext cx="1809750" cy="6381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BAD046-361B-72A9-2155-EF1F387D57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782F467-5E14-D268-6246-5CA9AA8AD2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B572B3-FE3F-B50C-D2C4-45E3D794AB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16" y="2132823"/>
            <a:ext cx="500801" cy="5225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FAD986E-9173-8C4F-F998-46C4AD1D0E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DEA4A97-EE1E-B319-7E17-A948F9728A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69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6DBC267-6876-1FB8-CD7A-D8D4C73DC2C3}"/>
              </a:ext>
            </a:extLst>
          </p:cNvPr>
          <p:cNvSpPr/>
          <p:nvPr/>
        </p:nvSpPr>
        <p:spPr>
          <a:xfrm>
            <a:off x="952500" y="185093"/>
            <a:ext cx="1028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МЕРЕКЕЛІК ІС - ШАРАЛАРДЫ ҰЙЫМДАСТЫРУ (МЕРЕКЕЛЕР, ЕРТЕҢГІЛІКТЕР, САУЫҚ-  КЕШТЕР)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F2BB95-7768-0385-471D-5AC1C8D60626}"/>
              </a:ext>
            </a:extLst>
          </p:cNvPr>
          <p:cNvSpPr/>
          <p:nvPr/>
        </p:nvSpPr>
        <p:spPr>
          <a:xfrm>
            <a:off x="952500" y="79328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МДҰ-да атап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өтілетін негізгі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мерекелер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қыркүйек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 халқы тілдері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қазан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Республика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 жыл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Халықаралық әйелдер күні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21-23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Наурыз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мейрамы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Қазақстан халқының бірлігі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қорғаушы күні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- 1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маусым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Халықаралық балаларды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қорғау күні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0A11F5-4C15-A359-CBAE-17EEEDFD9BFC}"/>
              </a:ext>
            </a:extLst>
          </p:cNvPr>
          <p:cNvSpPr/>
          <p:nvPr/>
        </p:nvSpPr>
        <p:spPr>
          <a:xfrm>
            <a:off x="952500" y="312503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Шара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өткізу нысандары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Көрме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Концерт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Фестиваль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Сахналық қойылым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Байқау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Жарыс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Жәрмеңке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42A1E01-8A9E-2CE7-3520-7DF04BF1AE01}"/>
              </a:ext>
            </a:extLst>
          </p:cNvPr>
          <p:cNvSpPr/>
          <p:nvPr/>
        </p:nvSpPr>
        <p:spPr>
          <a:xfrm>
            <a:off x="5437997" y="312503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Ата-аналармен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серіктестік</a:t>
            </a:r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✅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Іс-шараларға белсенді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қатысуға тарту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💡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 идеяларын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ұсынуға мүмкіндік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</a:t>
            </a:r>
          </a:p>
          <a:p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🎬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Қалауы бойынша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іс-шараны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3E5451E-CDB5-397D-D667-DD558E554279}"/>
              </a:ext>
            </a:extLst>
          </p:cNvPr>
          <p:cNvSpPr/>
          <p:nvPr/>
        </p:nvSpPr>
        <p:spPr>
          <a:xfrm>
            <a:off x="3523472" y="4391807"/>
            <a:ext cx="9925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Ескерілетін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маңызды жайт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Репертуарды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 кезінде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қадағалау қажет.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79E5FB-E698-2D1E-C4B8-80AF393FD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787" y="1178425"/>
            <a:ext cx="1645961" cy="11608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6EF50D-4141-F771-8150-790E31994D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748" y="2608643"/>
            <a:ext cx="1827940" cy="13402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71484E-FD05-3375-B9A1-AAB6EB14B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202" y="990186"/>
            <a:ext cx="1809750" cy="6381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B1724B-67E3-EB65-A705-7A7A7C093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1E15AD-EA4E-9D91-3266-72ACBCA216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702934" y="4043910"/>
            <a:ext cx="638694" cy="8427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355B38A-34B2-753B-6667-632D706162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240" y="3497131"/>
            <a:ext cx="500801" cy="5225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C867F9-4311-38CC-6414-E9F130110B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4A07D36-79B0-D0BE-0F6F-C1D39DB66D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15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80C9A9-0F7F-469C-F7ED-19D6F4D34BC4}"/>
              </a:ext>
            </a:extLst>
          </p:cNvPr>
          <p:cNvSpPr/>
          <p:nvPr/>
        </p:nvSpPr>
        <p:spPr>
          <a:xfrm>
            <a:off x="2770410" y="0"/>
            <a:ext cx="6651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АТА-АНАЛАРМЕН ЖҰМЫСТЫ ҰЙЫМДАСТЫРУ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FC322B2-4EB9-9775-061A-09D276450C2B}"/>
              </a:ext>
            </a:extLst>
          </p:cNvPr>
          <p:cNvSpPr/>
          <p:nvPr/>
        </p:nvSpPr>
        <p:spPr>
          <a:xfrm>
            <a:off x="1004887" y="316134"/>
            <a:ext cx="101822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Ата-аналарды педагогикалық процеске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қатысушы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ретінде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 арасындағы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әріптестік орнату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ED5BE9-7488-C550-AE42-8243C8009506}"/>
              </a:ext>
            </a:extLst>
          </p:cNvPr>
          <p:cNvSpPr/>
          <p:nvPr/>
        </p:nvSpPr>
        <p:spPr>
          <a:xfrm>
            <a:off x="1004887" y="801404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Ата-аналардың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педагогикалық мәдениетін арттыру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Серіктестік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қатынас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орнату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тәрбиелеуде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ортақ күш-жігерді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біріктіру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Өзара түсіністік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қолдау атмосферасын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9B367E-15A7-5059-8E67-DE6C42B94E67}"/>
              </a:ext>
            </a:extLst>
          </p:cNvPr>
          <p:cNvSpPr/>
          <p:nvPr/>
        </p:nvSpPr>
        <p:spPr>
          <a:xfrm>
            <a:off x="1004887" y="2197893"/>
            <a:ext cx="6096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 бағыттары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                                                                                  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Интерактивті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форматтар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Тренингтер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семинарлар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жиналысы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дәстүрлі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конференциясы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дәрістері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Дөңгелек үстел, пікірталас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(жеке/топтық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анкета, «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Сенім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телефоны»</a:t>
            </a: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Ауызша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журнал»,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сұрақ-жауап күндері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Видеоматериалдарды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талдау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«Ашық есік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күндері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9DE6BF8-5411-2E2C-A3C4-4A89D7E7CFD0}"/>
              </a:ext>
            </a:extLst>
          </p:cNvPr>
          <p:cNvSpPr/>
          <p:nvPr/>
        </p:nvSpPr>
        <p:spPr>
          <a:xfrm>
            <a:off x="5767100" y="2221753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Біріккен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Ертеңгіліктер, мерекелер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ойын-сауықтар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 көрмелер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ата-аналардың бірлескен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«Әжелер мектебі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«Әкелер мектебі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мектебі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Отбасылық оқу бұрыштары, әдебиет көрмелері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Газет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ақпараттық стендтер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E5272C4-C9F3-E69D-4E13-AD88BA7A8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232" y="680310"/>
            <a:ext cx="1645961" cy="11608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208E1B-E914-C43E-3DD2-68AB2ACC45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242" y="4328539"/>
            <a:ext cx="1827940" cy="13402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9D893A-EBBA-5DD0-421F-547706B48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018" y="2207845"/>
            <a:ext cx="1809750" cy="6381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C50CF72-4838-0A70-B5B9-4D158C7949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D8FCB51-2DF1-9B99-4968-75C31D90B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0E5293-C48B-5DD6-D01B-D2D4E1F4CE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461" y="3849397"/>
            <a:ext cx="500801" cy="5225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87CC81-4BAB-146B-734C-1383D5F5F2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21" y="2026526"/>
            <a:ext cx="573085" cy="6521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24AACE3-989E-2025-80AC-A5ED7233CF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31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062116-BBDC-38B8-E109-979C73D06E7E}"/>
              </a:ext>
            </a:extLst>
          </p:cNvPr>
          <p:cNvSpPr/>
          <p:nvPr/>
        </p:nvSpPr>
        <p:spPr>
          <a:xfrm>
            <a:off x="1655406" y="129887"/>
            <a:ext cx="10172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Ата-аналарға арналған консультациялық пункттердің жұмысын жетілдіру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92672A-6131-B9F3-F15D-D9C3D9EEF124}"/>
              </a:ext>
            </a:extLst>
          </p:cNvPr>
          <p:cNvSpPr/>
          <p:nvPr/>
        </p:nvSpPr>
        <p:spPr>
          <a:xfrm>
            <a:off x="648477" y="622046"/>
            <a:ext cx="92678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біліммен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қамтылмаған балалардың ата-аналарын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педагогикалық сүйемелдеу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 процесіне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A7C6E0-6819-17B9-EA10-7F187D88698B}"/>
              </a:ext>
            </a:extLst>
          </p:cNvPr>
          <p:cNvSpPr/>
          <p:nvPr/>
        </p:nvSpPr>
        <p:spPr>
          <a:xfrm>
            <a:off x="648477" y="1453043"/>
            <a:ext cx="100965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бағыттар: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Ата-аналарға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консультациялық қолдау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көрсету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оқытуға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бағыт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Баланың жан-жақты дамуына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ата-анамен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бірлескен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 жасау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8C6E498-AB53-D7DB-7D66-2CF7F6B67976}"/>
              </a:ext>
            </a:extLst>
          </p:cNvPr>
          <p:cNvSpPr/>
          <p:nvPr/>
        </p:nvSpPr>
        <p:spPr>
          <a:xfrm>
            <a:off x="648477" y="2674944"/>
            <a:ext cx="100203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АКП (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Ата-аналарға Консультациялық Пункттер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 жанында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басшының бұйрығымен құрылады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Ата-аналардың қажеттілігіне сай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ұйымдастырылады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Жұмысы Үлгілік қағидаларға сәйкес жүргізіледі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D7435A4-975C-535F-DE13-D8E40B6D2C0B}"/>
              </a:ext>
            </a:extLst>
          </p:cNvPr>
          <p:cNvSpPr/>
          <p:nvPr/>
        </p:nvSpPr>
        <p:spPr>
          <a:xfrm>
            <a:off x="648477" y="3842966"/>
            <a:ext cx="9972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Мобильді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консультациялық пункттер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Ауылдық жерлерде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шалғай аймақтарда қолжетімділік үшін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"Тәрбие бесігі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асырылады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(педагог, психолог, логопед, дефектолог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т.б.)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консультация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0785B8-E673-3C58-2BB3-E6B3A2413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742" y="292207"/>
            <a:ext cx="1645961" cy="11608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DDDF1B-CB76-E331-0ACD-2CC978512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430" y="2216757"/>
            <a:ext cx="1827940" cy="134024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831855-2B33-0126-5422-8C4FEBCFD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73" y="3283720"/>
            <a:ext cx="1809750" cy="6381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69C1B7-4722-2C55-E01E-3A8E1CA26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13" y="5674380"/>
            <a:ext cx="864489" cy="89633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7BA4ADD-EEE9-BAB0-1B5A-233F56E9A8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67404">
            <a:off x="10665388" y="3795735"/>
            <a:ext cx="638694" cy="8427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BB9BD53-6823-D0C3-1F4C-783548F874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76" y="5661847"/>
            <a:ext cx="500801" cy="5225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3C852A1-C7E9-7348-A37D-1F729DDDD2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4" y="2007041"/>
            <a:ext cx="573085" cy="6521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54EBA78-7D17-44CE-6FB3-3ED03DD3F9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936" y="5818564"/>
            <a:ext cx="382530" cy="3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95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1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1E4E79"/>
      </a:hlink>
      <a:folHlink>
        <a:srgbClr val="1E4E7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2" id="{69433D8B-8606-4ADE-9BA3-CD2F4BDFBA5D}" vid="{297C542E-FF64-4EC1-ADFD-FD10CBAE33E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C5EAA778EFE4AB81F53BA0C48C9BB" ma:contentTypeVersion="" ma:contentTypeDescription="Create a new document." ma:contentTypeScope="" ma:versionID="84a7b908d236d3feec5cdc52fe85ba7c">
  <xsd:schema xmlns:xsd="http://www.w3.org/2001/XMLSchema" xmlns:xs="http://www.w3.org/2001/XMLSchema" xmlns:p="http://schemas.microsoft.com/office/2006/metadata/properties" xmlns:ns1="http://schemas.microsoft.com/sharepoint/v3" xmlns:ns2="6ee78bd2-4339-4042-adc0-bcc646419980" xmlns:ns3="2547570a-e5f4-4946-a4c3-82580e42479e" targetNamespace="http://schemas.microsoft.com/office/2006/metadata/properties" ma:root="true" ma:fieldsID="af74c33d54415a86935cc44ad597ec52" ns1:_="" ns2:_="" ns3:_="">
    <xsd:import namespace="http://schemas.microsoft.com/sharepoint/v3"/>
    <xsd:import namespace="6ee78bd2-4339-4042-adc0-bcc646419980"/>
    <xsd:import namespace="2547570a-e5f4-4946-a4c3-82580e42479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e78bd2-4339-4042-adc0-bcc6464199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7570a-e5f4-4946-a4c3-82580e42479e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11738C6-D76B-4EA3-8A0C-A17BDC1DB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ee78bd2-4339-4042-adc0-bcc646419980"/>
    <ds:schemaRef ds:uri="2547570a-e5f4-4946-a4c3-82580e4247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EC10D1-364F-4DE0-9381-C780B9C7D7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2196CA-8D48-47B0-9C8C-268F7036896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теста по математике с умной совой</Template>
  <TotalTime>143</TotalTime>
  <Words>1737</Words>
  <Application>Microsoft Office PowerPoint</Application>
  <PresentationFormat>Широкоэкранный</PresentationFormat>
  <Paragraphs>231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Segoe UI</vt:lpstr>
      <vt:lpstr>Segoe UI Light</vt:lpstr>
      <vt:lpstr>Times New Roman</vt:lpstr>
      <vt:lpstr>Тема1</vt:lpstr>
      <vt:lpstr>2025-2026 оқу жылында  білім беру процесін ұйымдастыру ерекшеліктері</vt:lpstr>
      <vt:lpstr>1. 2025-2026 ОҚУ ЖЫЛЫНЫҢ НЕГІЗГІ ЕРЕКШЕЛІКТЕРІ </vt:lpstr>
      <vt:lpstr>2. ТӘРБИЕЛЕУ-БІЛІМ БЕРУ ПРОЦЕСІН РЕТТЕЙТІН НОРМАТИВТІК - ҚҰҚЫҚТЫҚ АКТІЛЕР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3</cp:revision>
  <dcterms:created xsi:type="dcterms:W3CDTF">2025-08-24T09:41:02Z</dcterms:created>
  <dcterms:modified xsi:type="dcterms:W3CDTF">2025-08-24T16:01:39Z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0x01010019AC5EAA778EFE4AB81F53BA0C48C9BB</vt:lpwstr>
  </property>
</Properties>
</file>